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1" r:id="rId3"/>
    <p:sldId id="27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5" r:id="rId16"/>
    <p:sldId id="277" r:id="rId17"/>
    <p:sldId id="257" r:id="rId18"/>
    <p:sldId id="258" r:id="rId19"/>
    <p:sldId id="259" r:id="rId20"/>
    <p:sldId id="260" r:id="rId21"/>
    <p:sldId id="261" r:id="rId22"/>
    <p:sldId id="280" r:id="rId23"/>
    <p:sldId id="281" r:id="rId24"/>
    <p:sldId id="282" r:id="rId25"/>
    <p:sldId id="284" r:id="rId26"/>
    <p:sldId id="332" r:id="rId27"/>
    <p:sldId id="283" r:id="rId28"/>
    <p:sldId id="349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62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10" r:id="rId53"/>
    <p:sldId id="309" r:id="rId54"/>
    <p:sldId id="311" r:id="rId55"/>
    <p:sldId id="312" r:id="rId56"/>
    <p:sldId id="313" r:id="rId57"/>
    <p:sldId id="339" r:id="rId58"/>
    <p:sldId id="330" r:id="rId59"/>
    <p:sldId id="327" r:id="rId60"/>
    <p:sldId id="314" r:id="rId61"/>
    <p:sldId id="306" r:id="rId62"/>
    <p:sldId id="328" r:id="rId63"/>
    <p:sldId id="329" r:id="rId64"/>
    <p:sldId id="340" r:id="rId65"/>
    <p:sldId id="315" r:id="rId66"/>
    <p:sldId id="360" r:id="rId67"/>
    <p:sldId id="378" r:id="rId68"/>
    <p:sldId id="379" r:id="rId69"/>
    <p:sldId id="380" r:id="rId70"/>
    <p:sldId id="388" r:id="rId71"/>
    <p:sldId id="394" r:id="rId72"/>
    <p:sldId id="391" r:id="rId73"/>
    <p:sldId id="392" r:id="rId74"/>
    <p:sldId id="393" r:id="rId75"/>
    <p:sldId id="390" r:id="rId76"/>
    <p:sldId id="389" r:id="rId77"/>
    <p:sldId id="381" r:id="rId78"/>
    <p:sldId id="387" r:id="rId79"/>
    <p:sldId id="307" r:id="rId80"/>
    <p:sldId id="386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33" r:id="rId93"/>
    <p:sldId id="359" r:id="rId94"/>
    <p:sldId id="352" r:id="rId95"/>
    <p:sldId id="353" r:id="rId96"/>
    <p:sldId id="354" r:id="rId97"/>
    <p:sldId id="334" r:id="rId98"/>
    <p:sldId id="335" r:id="rId99"/>
    <p:sldId id="336" r:id="rId100"/>
    <p:sldId id="337" r:id="rId101"/>
    <p:sldId id="338" r:id="rId102"/>
    <p:sldId id="341" r:id="rId103"/>
    <p:sldId id="355" r:id="rId104"/>
    <p:sldId id="356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50" r:id="rId113"/>
    <p:sldId id="357" r:id="rId114"/>
    <p:sldId id="358" r:id="rId115"/>
    <p:sldId id="376" r:id="rId116"/>
    <p:sldId id="377" r:id="rId117"/>
    <p:sldId id="362" r:id="rId118"/>
    <p:sldId id="382" r:id="rId119"/>
    <p:sldId id="383" r:id="rId120"/>
    <p:sldId id="384" r:id="rId121"/>
    <p:sldId id="385" r:id="rId122"/>
    <p:sldId id="395" r:id="rId123"/>
    <p:sldId id="363" r:id="rId124"/>
    <p:sldId id="367" r:id="rId125"/>
    <p:sldId id="364" r:id="rId126"/>
    <p:sldId id="365" r:id="rId127"/>
    <p:sldId id="366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2" r:id="rId171"/>
    <p:sldId id="407" r:id="rId172"/>
    <p:sldId id="408" r:id="rId173"/>
    <p:sldId id="263" r:id="rId174"/>
    <p:sldId id="264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C03671-5FC4-41F9-A142-DE612C787A4F}">
          <p14:sldIdLst>
            <p14:sldId id="256"/>
            <p14:sldId id="361"/>
            <p14:sldId id="279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57"/>
            <p14:sldId id="258"/>
            <p14:sldId id="259"/>
            <p14:sldId id="260"/>
            <p14:sldId id="261"/>
            <p14:sldId id="280"/>
            <p14:sldId id="281"/>
            <p14:sldId id="282"/>
            <p14:sldId id="284"/>
            <p14:sldId id="332"/>
            <p14:sldId id="283"/>
            <p14:sldId id="349"/>
          </p14:sldIdLst>
        </p14:section>
        <p14:section name="Untitled Section" id="{29145928-48F3-47E7-949B-0DC899E29CDA}">
          <p14:sldIdLst>
            <p14:sldId id="285"/>
          </p14:sldIdLst>
        </p14:section>
        <p14:section name="Untitled Section" id="{F6F3BE24-D949-4A21-9FB2-6668AEC51E88}">
          <p14:sldIdLst>
            <p14:sldId id="286"/>
            <p14:sldId id="287"/>
            <p14:sldId id="288"/>
            <p14:sldId id="289"/>
            <p14:sldId id="290"/>
            <p14:sldId id="291"/>
            <p14:sldId id="262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10"/>
            <p14:sldId id="309"/>
            <p14:sldId id="311"/>
            <p14:sldId id="312"/>
            <p14:sldId id="313"/>
            <p14:sldId id="339"/>
            <p14:sldId id="330"/>
            <p14:sldId id="327"/>
            <p14:sldId id="314"/>
            <p14:sldId id="306"/>
            <p14:sldId id="328"/>
            <p14:sldId id="329"/>
            <p14:sldId id="340"/>
            <p14:sldId id="315"/>
            <p14:sldId id="360"/>
            <p14:sldId id="378"/>
            <p14:sldId id="379"/>
            <p14:sldId id="380"/>
            <p14:sldId id="388"/>
            <p14:sldId id="394"/>
            <p14:sldId id="391"/>
            <p14:sldId id="392"/>
            <p14:sldId id="393"/>
            <p14:sldId id="390"/>
            <p14:sldId id="389"/>
            <p14:sldId id="381"/>
            <p14:sldId id="387"/>
            <p14:sldId id="307"/>
            <p14:sldId id="386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33"/>
            <p14:sldId id="359"/>
            <p14:sldId id="352"/>
            <p14:sldId id="353"/>
            <p14:sldId id="354"/>
            <p14:sldId id="334"/>
            <p14:sldId id="335"/>
            <p14:sldId id="336"/>
            <p14:sldId id="337"/>
            <p14:sldId id="338"/>
            <p14:sldId id="341"/>
            <p14:sldId id="355"/>
            <p14:sldId id="356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7"/>
          </p14:sldIdLst>
        </p14:section>
        <p14:section name="Untitled Section" id="{6CFB0779-9CDE-45F8-AEDF-BC4989AC3452}">
          <p14:sldIdLst>
            <p14:sldId id="358"/>
            <p14:sldId id="376"/>
            <p14:sldId id="377"/>
            <p14:sldId id="362"/>
            <p14:sldId id="382"/>
            <p14:sldId id="383"/>
            <p14:sldId id="384"/>
            <p14:sldId id="385"/>
            <p14:sldId id="395"/>
            <p14:sldId id="363"/>
            <p14:sldId id="367"/>
            <p14:sldId id="364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07"/>
            <p14:sldId id="40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2726-E4F0-35E6-10CF-0E900BB0E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8B781-4CE8-EE70-166A-62F1CA1A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46BDF-399D-EF2F-A338-35A1FAF0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EC27-2CE9-9FB7-8666-845D4D72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84F1-914B-8C09-4E07-C920D58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1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4ED-59F7-E88B-690D-A788C970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B38CB-3CE7-A27A-5B3F-75F4D4FC7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50C33-1520-DBDB-FD93-0EA0BF75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F239D-8E2A-7ECC-DFBA-975B8099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09189-2DDF-5021-22B4-97B26905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9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54BAF-0D59-2096-DD29-55FA7D9EF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859A-973B-AA6B-D728-65C3C5E8B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17E09-E73C-43D1-B237-529210BB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9DF8A-C796-66D2-2BFD-9361B257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7DED0-8568-7D9C-A153-E2E2C9C8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8B4D-A6AC-C179-5C38-8038218C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7BC6-930D-D3EA-4729-8B7389E8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8C62-91A3-3C82-4419-0EE8FB57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1B061-2D8B-037D-F7F9-CABB4E81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67E6-E59B-70ED-C696-EBB7E8C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EF1F-1860-D47B-923B-864B63AB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BBB2-1355-2D84-8CE5-D62D054F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4D1F-EC40-0C1F-B2DE-AD4E4900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AF26A-4DF8-7C86-44BF-D87576BC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EC0-BDCF-B4DE-A2A0-E7C772D4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5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1FFB-734A-8B90-2575-F4B3FE4C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32785-131B-A0EB-323B-D6392D035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7DC22-9173-81C4-071C-6E5E970F9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1B2E-4E2E-9D34-FF6B-6A38CEE7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E105A-38BB-511E-70A6-3CD6F8D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EDDDF-FA94-396D-200E-9BC68147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2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9953-2500-9D97-4FEB-22663296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0C-8310-44D8-A4E7-B680CB144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C73E-94E4-3121-AA02-B4C8A42C8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A5363-A11D-A65C-23F9-0173CC1F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442CC-BB86-0A39-BE3C-7F8DFE85D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5E24F-E5AF-3776-7AD9-AABA3894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D4D7A4-BF0A-8A8E-D095-E89867A3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52C23-270C-2645-F7AF-BE2BFA8E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9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BAA-7764-2522-0AA2-37130DBD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4EFE0-C67C-5C9F-C1E7-128EB29A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F09C9-199E-4CCC-305E-DD4DEA8E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1D59B-EFD6-A8E7-8670-11F21952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4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1972F-9E82-F1CA-19E9-BE56405C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71ACB-9F2E-DE54-A369-B3595DC5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57FB5-0013-5A30-32A3-AA83FF3B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4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1A47-2360-883F-0EC7-03859B20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7EA0-D7CB-0F8A-0614-C3AD97FE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59491-2D92-4BA0-B42E-EFFF6C224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6E9CC-BC62-62CC-B24F-93F5F26A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A5F05-B9A5-BB83-3DC9-DF2C20D1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70100-8A48-FD48-CBAF-49A6B48A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1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3EA7-6EA2-30E9-64AD-F3B5C06F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7070E-4C51-EBB8-4EBB-A5F9711A9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CE142-4D91-F455-0E97-C2C4888B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FE19E-803B-FA8A-66A2-B96842B5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F6D1B-827F-F258-8CC3-23610FA8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CB143-E28B-7BBC-C176-85505ECD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5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D9CE7-1392-1FAC-0B26-67A524ED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9A9D1-5BA5-D921-693C-F818D0C4B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65CF-6107-E7EF-4AC6-2F648D7B1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B314-7120-4082-B561-65977CC38DF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C3BA-5019-82FC-F185-2C31CED94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CB55-EA8A-2704-26F7-89A87ED97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6FB69-6FBD-4E6E-A04D-F6EEC8E09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4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shorts/XFQbFsoRE3Y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users?age=13" TargetMode="Externa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IAiuHMKMI&amp;list=PLinedj3B30sDby4Al-i13hQJGQoRQDfPo" TargetMode="External"/><Relationship Id="rId2" Type="http://schemas.openxmlformats.org/officeDocument/2006/relationships/hyperlink" Target="https://youtu.be/2e2E5cvLw0g?si=0fYKqyRuXti8mS3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bbxY8fMeIpgTAOeWwgzkxIekx7RiK0_n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blog/release/v18.18.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2274-BE4E-A4EA-49C5-0A18A0B4A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22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UNIT 1 TO 3</a:t>
            </a:r>
            <a:br>
              <a:rPr lang="en-US" b="1" dirty="0"/>
            </a:br>
            <a:r>
              <a:rPr lang="en-US" dirty="0"/>
              <a:t>Getting started with </a:t>
            </a:r>
            <a:r>
              <a:rPr lang="en-US" dirty="0" err="1"/>
              <a:t>node.Js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</a:t>
            </a:r>
            <a:r>
              <a:rPr lang="en-IN" dirty="0"/>
              <a:t>Creating </a:t>
            </a:r>
            <a:r>
              <a:rPr lang="en-IN" dirty="0" err="1"/>
              <a:t>middlewares</a:t>
            </a:r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09C57-9F23-009F-289B-1D01AE642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5318" y="5202238"/>
            <a:ext cx="5056682" cy="1249362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AMANDEEP KAUR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C6E90-4CF5-0F78-FAB3-1CE01AA52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7" y="3106060"/>
            <a:ext cx="5735944" cy="30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0BC0F-FE12-891B-9C84-4F12917DD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6" y="62086"/>
            <a:ext cx="11317572" cy="6533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12406-A330-C69D-C5B0-56F184EC6AB3}"/>
              </a:ext>
            </a:extLst>
          </p:cNvPr>
          <p:cNvSpPr txBox="1"/>
          <p:nvPr/>
        </p:nvSpPr>
        <p:spPr>
          <a:xfrm>
            <a:off x="9728616" y="779488"/>
            <a:ext cx="196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NODE</a:t>
            </a:r>
            <a:endParaRPr lang="en-IN" sz="5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EFFCD-E645-9EE3-E582-2D13A35AD438}"/>
              </a:ext>
            </a:extLst>
          </p:cNvPr>
          <p:cNvSpPr txBox="1"/>
          <p:nvPr/>
        </p:nvSpPr>
        <p:spPr>
          <a:xfrm>
            <a:off x="8154649" y="2451715"/>
            <a:ext cx="3147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Ctrl + C or Ctrl + D</a:t>
            </a:r>
            <a:endParaRPr lang="en-IN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84D1E-E786-3B36-4324-7F7361AA6ABE}"/>
              </a:ext>
            </a:extLst>
          </p:cNvPr>
          <p:cNvSpPr txBox="1"/>
          <p:nvPr/>
        </p:nvSpPr>
        <p:spPr>
          <a:xfrm>
            <a:off x="5241561" y="350871"/>
            <a:ext cx="6096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const</a:t>
            </a:r>
            <a:r>
              <a:rPr lang="en-IN" sz="2400" dirty="0"/>
              <a:t> fs = require('</a:t>
            </a:r>
            <a:r>
              <a:rPr lang="en-IN" sz="2400" dirty="0" err="1"/>
              <a:t>fs'</a:t>
            </a:r>
            <a:r>
              <a:rPr lang="en-IN" sz="2400" dirty="0"/>
              <a:t>);</a:t>
            </a:r>
          </a:p>
          <a:p>
            <a:r>
              <a:rPr lang="en-IN" sz="2400" dirty="0" err="1"/>
              <a:t>const</a:t>
            </a:r>
            <a:r>
              <a:rPr lang="en-IN" sz="2400" dirty="0"/>
              <a:t> { Transform } = require('stream');</a:t>
            </a:r>
          </a:p>
          <a:p>
            <a:endParaRPr lang="en-IN" sz="2400" dirty="0"/>
          </a:p>
          <a:p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upperCaseTransform</a:t>
            </a:r>
            <a:r>
              <a:rPr lang="en-IN" sz="2400" dirty="0"/>
              <a:t> = new Transform({</a:t>
            </a:r>
          </a:p>
          <a:p>
            <a:r>
              <a:rPr lang="en-IN" sz="2400" dirty="0"/>
              <a:t>  transform(chunk, encoding, callback) {</a:t>
            </a:r>
          </a:p>
          <a:p>
            <a:r>
              <a:rPr lang="en-IN" sz="2400" dirty="0"/>
              <a:t>    // Convert chunk to uppercase</a:t>
            </a:r>
          </a:p>
          <a:p>
            <a:r>
              <a:rPr lang="en-IN" sz="2400" dirty="0"/>
              <a:t>    </a:t>
            </a:r>
            <a:r>
              <a:rPr lang="en-IN" sz="2400" dirty="0" err="1"/>
              <a:t>this.push</a:t>
            </a:r>
            <a:r>
              <a:rPr lang="en-IN" sz="2400" dirty="0"/>
              <a:t>(</a:t>
            </a:r>
            <a:r>
              <a:rPr lang="en-IN" sz="2400" dirty="0" err="1"/>
              <a:t>chunk.toString</a:t>
            </a:r>
            <a:r>
              <a:rPr lang="en-IN" sz="2400" dirty="0"/>
              <a:t>().</a:t>
            </a:r>
            <a:r>
              <a:rPr lang="en-IN" sz="2400" dirty="0" err="1"/>
              <a:t>toUpperCase</a:t>
            </a:r>
            <a:r>
              <a:rPr lang="en-IN" sz="2400" dirty="0"/>
              <a:t>());</a:t>
            </a:r>
          </a:p>
          <a:p>
            <a:r>
              <a:rPr lang="en-IN" sz="2400" dirty="0"/>
              <a:t>    callback();</a:t>
            </a:r>
          </a:p>
          <a:p>
            <a:r>
              <a:rPr lang="en-IN" sz="2400" dirty="0"/>
              <a:t>  }</a:t>
            </a:r>
          </a:p>
          <a:p>
            <a:r>
              <a:rPr lang="en-IN" sz="2400" dirty="0"/>
              <a:t>});</a:t>
            </a:r>
          </a:p>
          <a:p>
            <a:endParaRPr lang="en-IN" sz="2400" dirty="0"/>
          </a:p>
          <a:p>
            <a:r>
              <a:rPr lang="en-IN" sz="2400" dirty="0" err="1"/>
              <a:t>fs.createReadStream</a:t>
            </a:r>
            <a:r>
              <a:rPr lang="en-IN" sz="2400" dirty="0"/>
              <a:t>('input.txt', 'utf8')</a:t>
            </a:r>
          </a:p>
          <a:p>
            <a:r>
              <a:rPr lang="en-IN" sz="2400" dirty="0"/>
              <a:t>  .pipe(</a:t>
            </a:r>
            <a:r>
              <a:rPr lang="en-IN" sz="2400" dirty="0" err="1"/>
              <a:t>upperCaseTransform</a:t>
            </a:r>
            <a:r>
              <a:rPr lang="en-IN" sz="2400" dirty="0"/>
              <a:t>)</a:t>
            </a:r>
          </a:p>
          <a:p>
            <a:r>
              <a:rPr lang="en-IN" sz="2400" dirty="0"/>
              <a:t>  .pipe(</a:t>
            </a:r>
            <a:r>
              <a:rPr lang="en-IN" sz="2400" dirty="0" err="1"/>
              <a:t>fs.createWriteStream</a:t>
            </a:r>
            <a:r>
              <a:rPr lang="en-IN" sz="2400" dirty="0"/>
              <a:t>('output.txt'));</a:t>
            </a:r>
          </a:p>
          <a:p>
            <a:endParaRPr lang="en-IN" sz="2400" dirty="0"/>
          </a:p>
          <a:p>
            <a:r>
              <a:rPr lang="en-IN" sz="2400" dirty="0"/>
              <a:t>console.log('File transformed to uppercase using streams.');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9F1D8-AF14-3832-BEE8-44252882DF57}"/>
              </a:ext>
            </a:extLst>
          </p:cNvPr>
          <p:cNvSpPr txBox="1"/>
          <p:nvPr/>
        </p:nvSpPr>
        <p:spPr>
          <a:xfrm>
            <a:off x="495300" y="545743"/>
            <a:ext cx="252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a Transform Stream (Optional)</a:t>
            </a:r>
          </a:p>
          <a:p>
            <a:r>
              <a:rPr lang="en-US" dirty="0"/>
              <a:t>You can also modify data on the fly using a </a:t>
            </a:r>
            <a:r>
              <a:rPr lang="en-US" b="1" dirty="0"/>
              <a:t>Transform stream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508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529B12-C2CB-38D6-7FC0-34B4FF21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78971"/>
              </p:ext>
            </p:extLst>
          </p:nvPr>
        </p:nvGraphicFramePr>
        <p:xfrm>
          <a:off x="838200" y="635000"/>
          <a:ext cx="10515600" cy="428069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233594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359634"/>
                    </a:ext>
                  </a:extLst>
                </a:gridCol>
              </a:tblGrid>
              <a:tr h="856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001720"/>
                  </a:ext>
                </a:extLst>
              </a:tr>
              <a:tr h="856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Read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fs.createReadStream()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624987"/>
                  </a:ext>
                </a:extLst>
              </a:tr>
              <a:tr h="856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Write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fs.createWriteStream()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74132"/>
                  </a:ext>
                </a:extLst>
              </a:tr>
              <a:tr h="856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Connect streams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.pipe()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370680"/>
                  </a:ext>
                </a:extLst>
              </a:tr>
              <a:tr h="856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Transform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Transform stream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94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7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F85F97-9D9D-FE7C-7022-41CC5F23CED8}"/>
              </a:ext>
            </a:extLst>
          </p:cNvPr>
          <p:cNvSpPr txBox="1"/>
          <p:nvPr/>
        </p:nvSpPr>
        <p:spPr>
          <a:xfrm>
            <a:off x="294806" y="1663909"/>
            <a:ext cx="116023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What is </a:t>
            </a:r>
            <a:r>
              <a:rPr lang="en-US" sz="3600" b="1" dirty="0" err="1">
                <a:latin typeface="Courier New" panose="02070309020205020404" pitchFamily="49" charset="0"/>
              </a:rPr>
              <a:t>zlib</a:t>
            </a:r>
            <a:r>
              <a:rPr lang="en-US" sz="3600" b="1" dirty="0"/>
              <a:t>?</a:t>
            </a:r>
          </a:p>
          <a:p>
            <a:pPr>
              <a:buNone/>
            </a:pPr>
            <a:r>
              <a:rPr lang="en-US" sz="3600" dirty="0" err="1">
                <a:latin typeface="Courier New" panose="02070309020205020404" pitchFamily="49" charset="0"/>
              </a:rPr>
              <a:t>zlib</a:t>
            </a:r>
            <a:r>
              <a:rPr lang="en-US" sz="3600" dirty="0"/>
              <a:t> is a built-in Node.js module that provides </a:t>
            </a:r>
            <a:r>
              <a:rPr lang="en-US" sz="3600" b="1" dirty="0"/>
              <a:t>compression and decompression</a:t>
            </a:r>
            <a:r>
              <a:rPr lang="en-US" sz="3600" dirty="0"/>
              <a:t> functionality using popular algorithms like </a:t>
            </a:r>
            <a:r>
              <a:rPr lang="en-US" sz="3600" b="1" dirty="0" err="1"/>
              <a:t>Gzip</a:t>
            </a:r>
            <a:r>
              <a:rPr lang="en-US" sz="3600" dirty="0"/>
              <a:t>, </a:t>
            </a:r>
            <a:r>
              <a:rPr lang="en-US" sz="3600" b="1" dirty="0"/>
              <a:t>Deflate</a:t>
            </a:r>
            <a:r>
              <a:rPr lang="en-US" sz="3600" dirty="0"/>
              <a:t>, and others.</a:t>
            </a:r>
          </a:p>
          <a:p>
            <a:pPr>
              <a:buNone/>
            </a:pPr>
            <a:r>
              <a:rPr lang="en-US" sz="3600" dirty="0"/>
              <a:t>You can use it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Compressing strings, buffers, or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Decompressing data sent from servers or read from compressed files.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8AAC1-1CA7-622F-C7F2-8AD1223C7400}"/>
              </a:ext>
            </a:extLst>
          </p:cNvPr>
          <p:cNvSpPr txBox="1"/>
          <p:nvPr/>
        </p:nvSpPr>
        <p:spPr>
          <a:xfrm>
            <a:off x="294805" y="414944"/>
            <a:ext cx="11727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Compression and Decompression via </a:t>
            </a:r>
            <a:r>
              <a:rPr lang="en-US" sz="4800" b="1" dirty="0" err="1"/>
              <a:t>Zlib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3872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F7F70-D9FE-F50C-8CD8-FEE06FA6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7" y="569626"/>
            <a:ext cx="9479297" cy="47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91E38-3D6F-64E1-6765-B1A4E39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5" y="749509"/>
            <a:ext cx="9668655" cy="56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CF2BBD-E3FE-CD97-65E2-BE0FF0F2D3AF}"/>
              </a:ext>
            </a:extLst>
          </p:cNvPr>
          <p:cNvSpPr txBox="1"/>
          <p:nvPr/>
        </p:nvSpPr>
        <p:spPr>
          <a:xfrm>
            <a:off x="6644390" y="2228671"/>
            <a:ext cx="5077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const</a:t>
            </a:r>
            <a:r>
              <a:rPr lang="en-IN" sz="3600" dirty="0"/>
              <a:t> </a:t>
            </a:r>
            <a:r>
              <a:rPr lang="en-IN" sz="3600" dirty="0" err="1"/>
              <a:t>zlib</a:t>
            </a:r>
            <a:r>
              <a:rPr lang="en-IN" sz="3600" dirty="0"/>
              <a:t> = require('</a:t>
            </a:r>
            <a:r>
              <a:rPr lang="en-IN" sz="3600" dirty="0" err="1"/>
              <a:t>zlib</a:t>
            </a:r>
            <a:r>
              <a:rPr lang="en-IN" sz="3600" dirty="0"/>
              <a:t>');</a:t>
            </a:r>
          </a:p>
          <a:p>
            <a:r>
              <a:rPr lang="en-IN" sz="3600" dirty="0" err="1"/>
              <a:t>const</a:t>
            </a:r>
            <a:r>
              <a:rPr lang="en-IN" sz="3600" dirty="0"/>
              <a:t> fs = require('</a:t>
            </a:r>
            <a:r>
              <a:rPr lang="en-IN" sz="3600" dirty="0" err="1"/>
              <a:t>fs'</a:t>
            </a:r>
            <a:r>
              <a:rPr lang="en-IN" sz="3600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33306-C30F-8FA1-B386-3B0DC19EE28D}"/>
              </a:ext>
            </a:extLst>
          </p:cNvPr>
          <p:cNvSpPr txBox="1"/>
          <p:nvPr/>
        </p:nvSpPr>
        <p:spPr>
          <a:xfrm>
            <a:off x="299804" y="782199"/>
            <a:ext cx="47069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1. Import the </a:t>
            </a:r>
            <a:r>
              <a:rPr lang="en-US" sz="4000" dirty="0" err="1">
                <a:latin typeface="Courier New" panose="02070309020205020404" pitchFamily="49" charset="0"/>
              </a:rPr>
              <a:t>zlib</a:t>
            </a:r>
            <a:r>
              <a:rPr lang="en-US" sz="4000" dirty="0"/>
              <a:t> and </a:t>
            </a:r>
            <a:r>
              <a:rPr lang="en-US" sz="4000" dirty="0">
                <a:latin typeface="Courier New" panose="02070309020205020404" pitchFamily="49" charset="0"/>
              </a:rPr>
              <a:t>fs</a:t>
            </a:r>
            <a:r>
              <a:rPr lang="en-US" sz="4000" dirty="0"/>
              <a:t> modules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4607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339B5-4F1D-1411-B735-2D1EBEA39012}"/>
              </a:ext>
            </a:extLst>
          </p:cNvPr>
          <p:cNvSpPr txBox="1"/>
          <p:nvPr/>
        </p:nvSpPr>
        <p:spPr>
          <a:xfrm>
            <a:off x="5160364" y="983213"/>
            <a:ext cx="6093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input = 'This is some data that we want to compress';</a:t>
            </a:r>
          </a:p>
          <a:p>
            <a:endParaRPr lang="en-IN" dirty="0"/>
          </a:p>
          <a:p>
            <a:r>
              <a:rPr lang="en-IN" dirty="0"/>
              <a:t>// Convert string to buffer</a:t>
            </a:r>
          </a:p>
          <a:p>
            <a:r>
              <a:rPr lang="en-IN" dirty="0" err="1"/>
              <a:t>const</a:t>
            </a:r>
            <a:r>
              <a:rPr lang="en-IN" dirty="0"/>
              <a:t> buffer = </a:t>
            </a:r>
            <a:r>
              <a:rPr lang="en-IN" dirty="0" err="1"/>
              <a:t>Buffer.from</a:t>
            </a:r>
            <a:r>
              <a:rPr lang="en-IN" dirty="0"/>
              <a:t>(input, 'utf-8');</a:t>
            </a:r>
          </a:p>
          <a:p>
            <a:endParaRPr lang="en-IN" dirty="0"/>
          </a:p>
          <a:p>
            <a:r>
              <a:rPr lang="en-IN" dirty="0"/>
              <a:t>// Compress using </a:t>
            </a:r>
            <a:r>
              <a:rPr lang="en-IN" dirty="0" err="1"/>
              <a:t>gzip</a:t>
            </a:r>
            <a:endParaRPr lang="en-IN" dirty="0"/>
          </a:p>
          <a:p>
            <a:r>
              <a:rPr lang="en-IN" dirty="0" err="1"/>
              <a:t>zlib.gzip</a:t>
            </a:r>
            <a:r>
              <a:rPr lang="en-IN" dirty="0"/>
              <a:t>(buffer, (err, </a:t>
            </a:r>
            <a:r>
              <a:rPr lang="en-IN" dirty="0" err="1"/>
              <a:t>compressedBuffer</a:t>
            </a:r>
            <a:r>
              <a:rPr lang="en-IN" dirty="0"/>
              <a:t>) =&gt; {</a:t>
            </a:r>
          </a:p>
          <a:p>
            <a:r>
              <a:rPr lang="en-IN" dirty="0"/>
              <a:t>  if (err) {</a:t>
            </a:r>
          </a:p>
          <a:p>
            <a:r>
              <a:rPr lang="en-IN" dirty="0"/>
              <a:t>    </a:t>
            </a:r>
            <a:r>
              <a:rPr lang="en-IN" dirty="0" err="1"/>
              <a:t>console.error</a:t>
            </a:r>
            <a:r>
              <a:rPr lang="en-IN" dirty="0"/>
              <a:t>('Compression error:', err);</a:t>
            </a:r>
          </a:p>
          <a:p>
            <a:r>
              <a:rPr lang="en-IN" dirty="0"/>
              <a:t>    return;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  console.log('Compressed data:', </a:t>
            </a:r>
            <a:r>
              <a:rPr lang="en-IN" dirty="0" err="1"/>
              <a:t>compressedBuffer</a:t>
            </a:r>
            <a:r>
              <a:rPr lang="en-IN" dirty="0"/>
              <a:t>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// Save to file (optional)</a:t>
            </a:r>
          </a:p>
          <a:p>
            <a:r>
              <a:rPr lang="en-IN" dirty="0"/>
              <a:t>  </a:t>
            </a:r>
            <a:r>
              <a:rPr lang="en-IN" dirty="0" err="1"/>
              <a:t>fs.writeFileSync</a:t>
            </a:r>
            <a:r>
              <a:rPr lang="en-IN" dirty="0"/>
              <a:t>('data.gz', </a:t>
            </a:r>
            <a:r>
              <a:rPr lang="en-IN" dirty="0" err="1"/>
              <a:t>compressedBuffer</a:t>
            </a:r>
            <a:r>
              <a:rPr lang="en-IN" dirty="0"/>
              <a:t>);</a:t>
            </a:r>
          </a:p>
          <a:p>
            <a:r>
              <a:rPr lang="en-IN" dirty="0"/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D1785-2C1D-1BFD-AF7B-52A477FEDA04}"/>
              </a:ext>
            </a:extLst>
          </p:cNvPr>
          <p:cNvSpPr txBox="1"/>
          <p:nvPr/>
        </p:nvSpPr>
        <p:spPr>
          <a:xfrm>
            <a:off x="524657" y="748631"/>
            <a:ext cx="3072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2. Compressing Data</a:t>
            </a:r>
          </a:p>
          <a:p>
            <a:pPr>
              <a:buNone/>
            </a:pPr>
            <a:r>
              <a:rPr lang="en-IN" sz="2400" b="1" dirty="0"/>
              <a:t>Example: Compress a string</a:t>
            </a:r>
          </a:p>
        </p:txBody>
      </p:sp>
    </p:spTree>
    <p:extLst>
      <p:ext uri="{BB962C8B-B14F-4D97-AF65-F5344CB8AC3E}">
        <p14:creationId xmlns:p14="http://schemas.microsoft.com/office/powerpoint/2010/main" val="24596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6B701-6786-4452-1600-7C128F9DCA57}"/>
              </a:ext>
            </a:extLst>
          </p:cNvPr>
          <p:cNvSpPr txBox="1"/>
          <p:nvPr/>
        </p:nvSpPr>
        <p:spPr>
          <a:xfrm>
            <a:off x="7030387" y="982176"/>
            <a:ext cx="46881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compressedData</a:t>
            </a:r>
            <a:r>
              <a:rPr lang="en-IN" sz="2400" dirty="0"/>
              <a:t> = </a:t>
            </a:r>
            <a:r>
              <a:rPr lang="en-IN" sz="2400" dirty="0" err="1"/>
              <a:t>fs.readFileSync</a:t>
            </a:r>
            <a:r>
              <a:rPr lang="en-IN" sz="2400" dirty="0"/>
              <a:t>('data.gz');</a:t>
            </a:r>
          </a:p>
          <a:p>
            <a:endParaRPr lang="en-IN" sz="2400" dirty="0"/>
          </a:p>
          <a:p>
            <a:r>
              <a:rPr lang="en-IN" sz="2400" dirty="0" err="1"/>
              <a:t>zlib.gunzip</a:t>
            </a:r>
            <a:r>
              <a:rPr lang="en-IN" sz="2400" dirty="0"/>
              <a:t>(</a:t>
            </a:r>
            <a:r>
              <a:rPr lang="en-IN" sz="2400" dirty="0" err="1"/>
              <a:t>compressedData</a:t>
            </a:r>
            <a:r>
              <a:rPr lang="en-IN" sz="2400" dirty="0"/>
              <a:t>, (err, </a:t>
            </a:r>
            <a:r>
              <a:rPr lang="en-IN" sz="2400" dirty="0" err="1"/>
              <a:t>decompressedBuffer</a:t>
            </a:r>
            <a:r>
              <a:rPr lang="en-IN" sz="2400" dirty="0"/>
              <a:t>) =&gt; {</a:t>
            </a:r>
          </a:p>
          <a:p>
            <a:r>
              <a:rPr lang="en-IN" sz="2400" dirty="0"/>
              <a:t>  if (err) {</a:t>
            </a:r>
          </a:p>
          <a:p>
            <a:r>
              <a:rPr lang="en-IN" sz="2400" dirty="0"/>
              <a:t>    </a:t>
            </a:r>
            <a:r>
              <a:rPr lang="en-IN" sz="2400" dirty="0" err="1"/>
              <a:t>console.error</a:t>
            </a:r>
            <a:r>
              <a:rPr lang="en-IN" sz="2400" dirty="0"/>
              <a:t>('Decompression error:', err);</a:t>
            </a:r>
          </a:p>
          <a:p>
            <a:r>
              <a:rPr lang="en-IN" sz="2400" dirty="0"/>
              <a:t>    return;</a:t>
            </a:r>
          </a:p>
          <a:p>
            <a:r>
              <a:rPr lang="en-IN" sz="2400" dirty="0"/>
              <a:t>  }</a:t>
            </a:r>
          </a:p>
          <a:p>
            <a:r>
              <a:rPr lang="en-IN" sz="2400" dirty="0"/>
              <a:t>  console.log('Decompressed data:', </a:t>
            </a:r>
            <a:r>
              <a:rPr lang="en-IN" sz="2400" dirty="0" err="1"/>
              <a:t>decompressedBuffer.toString</a:t>
            </a:r>
            <a:r>
              <a:rPr lang="en-IN" sz="2400" dirty="0"/>
              <a:t>());</a:t>
            </a:r>
          </a:p>
          <a:p>
            <a:r>
              <a:rPr lang="en-IN" sz="2400" dirty="0"/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3BC2C-A2F4-0D25-7449-6BC8AEF11F60}"/>
              </a:ext>
            </a:extLst>
          </p:cNvPr>
          <p:cNvSpPr txBox="1"/>
          <p:nvPr/>
        </p:nvSpPr>
        <p:spPr>
          <a:xfrm>
            <a:off x="693296" y="982176"/>
            <a:ext cx="36238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3. Decompressing Data</a:t>
            </a:r>
          </a:p>
          <a:p>
            <a:pPr>
              <a:buNone/>
            </a:pPr>
            <a:r>
              <a:rPr lang="en-US" sz="2800" b="1" dirty="0"/>
              <a:t>Example: Decompress from a </a:t>
            </a:r>
            <a:r>
              <a:rPr lang="en-US" sz="2800" b="1" dirty="0">
                <a:latin typeface="Courier New" panose="02070309020205020404" pitchFamily="49" charset="0"/>
              </a:rPr>
              <a:t>.</a:t>
            </a:r>
            <a:r>
              <a:rPr lang="en-US" sz="2800" b="1" dirty="0" err="1">
                <a:latin typeface="Courier New" panose="02070309020205020404" pitchFamily="49" charset="0"/>
              </a:rPr>
              <a:t>gz</a:t>
            </a:r>
            <a:r>
              <a:rPr lang="en-US" sz="28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43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7D49D-8609-04A3-CE89-A9DF6019B4C9}"/>
              </a:ext>
            </a:extLst>
          </p:cNvPr>
          <p:cNvSpPr txBox="1"/>
          <p:nvPr/>
        </p:nvSpPr>
        <p:spPr>
          <a:xfrm>
            <a:off x="873177" y="685082"/>
            <a:ext cx="29193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Using Streams (for large files)</a:t>
            </a:r>
          </a:p>
          <a:p>
            <a:pPr>
              <a:buNone/>
            </a:pPr>
            <a:r>
              <a:rPr lang="en-US" dirty="0"/>
              <a:t>If you’re working with </a:t>
            </a:r>
            <a:r>
              <a:rPr lang="en-US" b="1" dirty="0"/>
              <a:t>large files</a:t>
            </a:r>
            <a:r>
              <a:rPr lang="en-US" dirty="0"/>
              <a:t>, use streams to avoid loading everything into memory.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F0B08-4F50-5516-143F-845AD7BAEB0A}"/>
              </a:ext>
            </a:extLst>
          </p:cNvPr>
          <p:cNvSpPr txBox="1"/>
          <p:nvPr/>
        </p:nvSpPr>
        <p:spPr>
          <a:xfrm>
            <a:off x="6605664" y="685082"/>
            <a:ext cx="5146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//Compress a file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gzip</a:t>
            </a:r>
            <a:r>
              <a:rPr lang="en-IN" dirty="0"/>
              <a:t> = </a:t>
            </a:r>
            <a:r>
              <a:rPr lang="en-IN" dirty="0" err="1"/>
              <a:t>zlib.createGzip</a:t>
            </a:r>
            <a:r>
              <a:rPr lang="en-IN" dirty="0"/>
              <a:t>();</a:t>
            </a:r>
          </a:p>
          <a:p>
            <a:r>
              <a:rPr lang="en-IN" dirty="0" err="1"/>
              <a:t>const</a:t>
            </a:r>
            <a:r>
              <a:rPr lang="en-IN" dirty="0"/>
              <a:t> input = </a:t>
            </a:r>
            <a:r>
              <a:rPr lang="en-IN" dirty="0" err="1"/>
              <a:t>fs.createReadStream</a:t>
            </a:r>
            <a:r>
              <a:rPr lang="en-IN" dirty="0"/>
              <a:t>('input.txt');</a:t>
            </a:r>
          </a:p>
          <a:p>
            <a:r>
              <a:rPr lang="en-IN" dirty="0" err="1"/>
              <a:t>const</a:t>
            </a:r>
            <a:r>
              <a:rPr lang="en-IN" dirty="0"/>
              <a:t> output = </a:t>
            </a:r>
            <a:r>
              <a:rPr lang="en-IN" dirty="0" err="1"/>
              <a:t>fs.createWriteStream</a:t>
            </a:r>
            <a:r>
              <a:rPr lang="en-IN" dirty="0"/>
              <a:t>('input.txt.gz');</a:t>
            </a:r>
          </a:p>
          <a:p>
            <a:endParaRPr lang="en-IN" dirty="0"/>
          </a:p>
          <a:p>
            <a:r>
              <a:rPr lang="en-IN" dirty="0" err="1"/>
              <a:t>input.pipe</a:t>
            </a:r>
            <a:r>
              <a:rPr lang="en-IN" dirty="0"/>
              <a:t>(</a:t>
            </a:r>
            <a:r>
              <a:rPr lang="en-IN" dirty="0" err="1"/>
              <a:t>gzip</a:t>
            </a:r>
            <a:r>
              <a:rPr lang="en-IN" dirty="0"/>
              <a:t>).pipe(output);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E8F1B-FD24-3C29-7528-14D573A8FE85}"/>
              </a:ext>
            </a:extLst>
          </p:cNvPr>
          <p:cNvSpPr txBox="1"/>
          <p:nvPr/>
        </p:nvSpPr>
        <p:spPr>
          <a:xfrm>
            <a:off x="6605664" y="3597401"/>
            <a:ext cx="4756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//Decompress a file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gunzip</a:t>
            </a:r>
            <a:r>
              <a:rPr lang="en-IN" dirty="0"/>
              <a:t> = </a:t>
            </a:r>
            <a:r>
              <a:rPr lang="en-IN" dirty="0" err="1"/>
              <a:t>zlib.createGunzip</a:t>
            </a:r>
            <a:r>
              <a:rPr lang="en-IN" dirty="0"/>
              <a:t>();</a:t>
            </a:r>
          </a:p>
          <a:p>
            <a:r>
              <a:rPr lang="en-IN" dirty="0" err="1"/>
              <a:t>const</a:t>
            </a:r>
            <a:r>
              <a:rPr lang="en-IN" dirty="0"/>
              <a:t> input = </a:t>
            </a:r>
            <a:r>
              <a:rPr lang="en-IN" dirty="0" err="1"/>
              <a:t>fs.createReadStream</a:t>
            </a:r>
            <a:r>
              <a:rPr lang="en-IN" dirty="0"/>
              <a:t>('input.txt.gz');</a:t>
            </a:r>
          </a:p>
          <a:p>
            <a:r>
              <a:rPr lang="en-IN" dirty="0" err="1"/>
              <a:t>const</a:t>
            </a:r>
            <a:r>
              <a:rPr lang="en-IN" dirty="0"/>
              <a:t> output = </a:t>
            </a:r>
            <a:r>
              <a:rPr lang="en-IN" dirty="0" err="1"/>
              <a:t>fs.createWriteStream</a:t>
            </a:r>
            <a:r>
              <a:rPr lang="en-IN" dirty="0"/>
              <a:t>('input_decompressed.txt');</a:t>
            </a:r>
          </a:p>
          <a:p>
            <a:endParaRPr lang="en-IN" dirty="0"/>
          </a:p>
          <a:p>
            <a:r>
              <a:rPr lang="en-IN" dirty="0" err="1"/>
              <a:t>input.pipe</a:t>
            </a:r>
            <a:r>
              <a:rPr lang="en-IN" dirty="0"/>
              <a:t>(</a:t>
            </a:r>
            <a:r>
              <a:rPr lang="en-IN" dirty="0" err="1"/>
              <a:t>gunzip</a:t>
            </a:r>
            <a:r>
              <a:rPr lang="en-IN" dirty="0"/>
              <a:t>).pipe(output);</a:t>
            </a:r>
          </a:p>
        </p:txBody>
      </p:sp>
    </p:spTree>
    <p:extLst>
      <p:ext uri="{BB962C8B-B14F-4D97-AF65-F5344CB8AC3E}">
        <p14:creationId xmlns:p14="http://schemas.microsoft.com/office/powerpoint/2010/main" val="2588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BE70F5-05C8-B24C-C6F3-7CC98D18F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17759"/>
              </p:ext>
            </p:extLst>
          </p:nvPr>
        </p:nvGraphicFramePr>
        <p:xfrm>
          <a:off x="838200" y="284813"/>
          <a:ext cx="10515600" cy="583117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387808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69909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137425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8716610"/>
                    </a:ext>
                  </a:extLst>
                </a:gridCol>
              </a:tblGrid>
              <a:tr h="1457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Compress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Decompress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060325"/>
                  </a:ext>
                </a:extLst>
              </a:tr>
              <a:tr h="1457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Gzip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zlib.gzip()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zlib.gunzip()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Common for web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325434"/>
                  </a:ext>
                </a:extLst>
              </a:tr>
              <a:tr h="1457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Deflate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zlib.deflate()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zlib.inflate()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Compact compression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761366"/>
                  </a:ext>
                </a:extLst>
              </a:tr>
              <a:tr h="1457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Brotli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zlib.brotliCompress()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zlib.brotliDecompress()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Newer, efficient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62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68CC9-35E4-0F31-571A-33797617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0"/>
            <a:ext cx="12192000" cy="6415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41890B-79B0-5960-3B6D-676A9047C0EA}"/>
              </a:ext>
            </a:extLst>
          </p:cNvPr>
          <p:cNvSpPr txBox="1"/>
          <p:nvPr/>
        </p:nvSpPr>
        <p:spPr>
          <a:xfrm>
            <a:off x="4631961" y="1454045"/>
            <a:ext cx="7560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Node Package Manager (NPM</a:t>
            </a:r>
            <a:r>
              <a:rPr lang="en-IN" sz="4400" dirty="0">
                <a:solidFill>
                  <a:schemeClr val="accent1"/>
                </a:solidFill>
              </a:rPr>
              <a:t>)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D0549-094B-AED9-836C-469830BE6BE1}"/>
              </a:ext>
            </a:extLst>
          </p:cNvPr>
          <p:cNvSpPr txBox="1"/>
          <p:nvPr/>
        </p:nvSpPr>
        <p:spPr>
          <a:xfrm>
            <a:off x="513414" y="617308"/>
            <a:ext cx="304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Using </a:t>
            </a:r>
            <a:r>
              <a:rPr lang="en-US" dirty="0" err="1"/>
              <a:t>Brotli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BF70D-13CA-D5C9-FA12-981277F78DBC}"/>
              </a:ext>
            </a:extLst>
          </p:cNvPr>
          <p:cNvSpPr txBox="1"/>
          <p:nvPr/>
        </p:nvSpPr>
        <p:spPr>
          <a:xfrm>
            <a:off x="5608820" y="801974"/>
            <a:ext cx="60410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zlib.brotliCompress</a:t>
            </a:r>
            <a:r>
              <a:rPr lang="en-IN" dirty="0"/>
              <a:t>(</a:t>
            </a:r>
            <a:r>
              <a:rPr lang="en-IN" dirty="0" err="1"/>
              <a:t>Buffer.from</a:t>
            </a:r>
            <a:r>
              <a:rPr lang="en-IN" dirty="0"/>
              <a:t>('Hello </a:t>
            </a:r>
            <a:r>
              <a:rPr lang="en-IN" dirty="0" err="1"/>
              <a:t>Brotli</a:t>
            </a:r>
            <a:r>
              <a:rPr lang="en-IN" dirty="0"/>
              <a:t>!'), (err, compressed) =&gt; {</a:t>
            </a:r>
          </a:p>
          <a:p>
            <a:r>
              <a:rPr lang="en-IN" dirty="0"/>
              <a:t>  if (err) throw err;</a:t>
            </a:r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zlib.brotliDecompress</a:t>
            </a:r>
            <a:r>
              <a:rPr lang="en-IN" dirty="0"/>
              <a:t>(compressed, (err, decompressed) =&gt; {</a:t>
            </a:r>
          </a:p>
          <a:p>
            <a:r>
              <a:rPr lang="en-IN" dirty="0"/>
              <a:t>    if (err) throw err;</a:t>
            </a:r>
          </a:p>
          <a:p>
            <a:r>
              <a:rPr lang="en-IN" dirty="0"/>
              <a:t>    console.log(</a:t>
            </a:r>
            <a:r>
              <a:rPr lang="en-IN" dirty="0" err="1"/>
              <a:t>decompressed.toString</a:t>
            </a:r>
            <a:r>
              <a:rPr lang="en-IN" dirty="0"/>
              <a:t>()); // "Hello </a:t>
            </a:r>
            <a:r>
              <a:rPr lang="en-IN" dirty="0" err="1"/>
              <a:t>Brotli</a:t>
            </a:r>
            <a:r>
              <a:rPr lang="en-IN" dirty="0"/>
              <a:t>!"</a:t>
            </a:r>
          </a:p>
          <a:p>
            <a:r>
              <a:rPr lang="en-IN" dirty="0"/>
              <a:t>  });</a:t>
            </a:r>
          </a:p>
          <a:p>
            <a:r>
              <a:rPr lang="en-IN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2864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255F33-FA5D-5CFE-9275-4263BACA5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298357"/>
              </p:ext>
            </p:extLst>
          </p:nvPr>
        </p:nvGraphicFramePr>
        <p:xfrm>
          <a:off x="838200" y="254833"/>
          <a:ext cx="10515600" cy="584616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3046085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79453683"/>
                    </a:ext>
                  </a:extLst>
                </a:gridCol>
              </a:tblGrid>
              <a:tr h="11692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b="1" dirty="0"/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29965"/>
                  </a:ext>
                </a:extLst>
              </a:tr>
              <a:tr h="1169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Compress string/buffer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zlib.gzip</a:t>
                      </a:r>
                      <a:r>
                        <a:rPr lang="en-IN" dirty="0"/>
                        <a:t>() / </a:t>
                      </a:r>
                      <a:r>
                        <a:rPr lang="en-IN" dirty="0" err="1"/>
                        <a:t>zlib.deflate</a:t>
                      </a:r>
                      <a:r>
                        <a:rPr lang="en-IN" dirty="0"/>
                        <a:t>() / </a:t>
                      </a:r>
                      <a:r>
                        <a:rPr lang="en-IN" dirty="0" err="1"/>
                        <a:t>zlib.brotliCompress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749781"/>
                  </a:ext>
                </a:extLst>
              </a:tr>
              <a:tr h="1169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Decompress string/buffer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zlib.gunzip</a:t>
                      </a:r>
                      <a:r>
                        <a:rPr lang="en-IN" dirty="0"/>
                        <a:t>() / </a:t>
                      </a:r>
                      <a:r>
                        <a:rPr lang="en-IN" dirty="0" err="1"/>
                        <a:t>zlib.inflate</a:t>
                      </a:r>
                      <a:r>
                        <a:rPr lang="en-IN" dirty="0"/>
                        <a:t>() / </a:t>
                      </a:r>
                      <a:r>
                        <a:rPr lang="en-IN" dirty="0" err="1"/>
                        <a:t>zlib.brotliDecompress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986081"/>
                  </a:ext>
                </a:extLst>
              </a:tr>
              <a:tr h="1169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Compress file (stream)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createGzip() / createDeflate()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145290"/>
                  </a:ext>
                </a:extLst>
              </a:tr>
              <a:tr h="1169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Decompress file (stream)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createGunzip</a:t>
                      </a:r>
                      <a:r>
                        <a:rPr lang="en-IN" dirty="0"/>
                        <a:t>() / </a:t>
                      </a:r>
                      <a:r>
                        <a:rPr lang="en-IN" dirty="0" err="1"/>
                        <a:t>createInflate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5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4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E6426E-09DA-6395-BF6D-8F6C9CE46847}"/>
              </a:ext>
            </a:extLst>
          </p:cNvPr>
          <p:cNvSpPr txBox="1"/>
          <p:nvPr/>
        </p:nvSpPr>
        <p:spPr>
          <a:xfrm>
            <a:off x="194872" y="46883"/>
            <a:ext cx="81696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/>
              <a:t>//run code automatically</a:t>
            </a:r>
          </a:p>
          <a:p>
            <a:endParaRPr lang="en-IN" sz="6000" b="1" dirty="0"/>
          </a:p>
          <a:p>
            <a:r>
              <a:rPr lang="en-IN" sz="6000" b="1" dirty="0" err="1"/>
              <a:t>nodemon</a:t>
            </a:r>
            <a:r>
              <a:rPr lang="en-IN" sz="6000" b="1" dirty="0"/>
              <a:t> ./index.js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CC311-8D4B-58A2-E0D3-7B67F385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45" y="3194817"/>
            <a:ext cx="7851910" cy="34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8B438-E87B-9425-6376-349DE965E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60" y="2319182"/>
            <a:ext cx="7388526" cy="3631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06027-E001-CD2E-B503-E16ECB115697}"/>
              </a:ext>
            </a:extLst>
          </p:cNvPr>
          <p:cNvSpPr txBox="1"/>
          <p:nvPr/>
        </p:nvSpPr>
        <p:spPr>
          <a:xfrm>
            <a:off x="779489" y="614597"/>
            <a:ext cx="4826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Promises and async/await</a:t>
            </a:r>
          </a:p>
        </p:txBody>
      </p:sp>
    </p:spTree>
    <p:extLst>
      <p:ext uri="{BB962C8B-B14F-4D97-AF65-F5344CB8AC3E}">
        <p14:creationId xmlns:p14="http://schemas.microsoft.com/office/powerpoint/2010/main" val="10036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2D2A0-4A48-F0AF-4EF1-7FABE9A3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89" y="860183"/>
            <a:ext cx="7435121" cy="5447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6D123-85B0-657E-3FF3-A19957687EE9}"/>
              </a:ext>
            </a:extLst>
          </p:cNvPr>
          <p:cNvSpPr txBox="1"/>
          <p:nvPr/>
        </p:nvSpPr>
        <p:spPr>
          <a:xfrm>
            <a:off x="8904157" y="860183"/>
            <a:ext cx="2998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Asynchronous, Await and Promise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535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85F292-1EF3-5AE0-AC61-4204431FD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17837"/>
              </p:ext>
            </p:extLst>
          </p:nvPr>
        </p:nvGraphicFramePr>
        <p:xfrm>
          <a:off x="838200" y="299803"/>
          <a:ext cx="10515600" cy="55163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162764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2602832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698911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24604878"/>
                    </a:ext>
                  </a:extLst>
                </a:gridCol>
              </a:tblGrid>
              <a:tr h="882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Key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933087"/>
                  </a:ext>
                </a:extLst>
              </a:tr>
              <a:tr h="1544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Promise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Handles async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Has states: pending, fulfilled, rejected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new Promise((res, rej) =&gt; res("Done"))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491349"/>
                  </a:ext>
                </a:extLst>
              </a:tr>
              <a:tr h="1544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async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Declares a function returning a Promise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Allows use of await inside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async function f(){ return "Hi";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88741"/>
                  </a:ext>
                </a:extLst>
              </a:tr>
              <a:tr h="15445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await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Waits for a Promise to resolve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Used only inside async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let x = await </a:t>
                      </a:r>
                      <a:r>
                        <a:rPr lang="en-IN" dirty="0" err="1"/>
                        <a:t>fetchData</a:t>
                      </a:r>
                      <a:r>
                        <a:rPr lang="en-IN" dirty="0"/>
                        <a:t>();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54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4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E7937D-A8E1-B638-8CE7-B9DFAC040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95881"/>
              </p:ext>
            </p:extLst>
          </p:nvPr>
        </p:nvGraphicFramePr>
        <p:xfrm>
          <a:off x="479685" y="404735"/>
          <a:ext cx="11077730" cy="630519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215546">
                  <a:extLst>
                    <a:ext uri="{9D8B030D-6E8A-4147-A177-3AD203B41FA5}">
                      <a16:colId xmlns:a16="http://schemas.microsoft.com/office/drawing/2014/main" val="2878988794"/>
                    </a:ext>
                  </a:extLst>
                </a:gridCol>
                <a:gridCol w="2215546">
                  <a:extLst>
                    <a:ext uri="{9D8B030D-6E8A-4147-A177-3AD203B41FA5}">
                      <a16:colId xmlns:a16="http://schemas.microsoft.com/office/drawing/2014/main" val="3837733597"/>
                    </a:ext>
                  </a:extLst>
                </a:gridCol>
                <a:gridCol w="2215546">
                  <a:extLst>
                    <a:ext uri="{9D8B030D-6E8A-4147-A177-3AD203B41FA5}">
                      <a16:colId xmlns:a16="http://schemas.microsoft.com/office/drawing/2014/main" val="1333642584"/>
                    </a:ext>
                  </a:extLst>
                </a:gridCol>
                <a:gridCol w="2215546">
                  <a:extLst>
                    <a:ext uri="{9D8B030D-6E8A-4147-A177-3AD203B41FA5}">
                      <a16:colId xmlns:a16="http://schemas.microsoft.com/office/drawing/2014/main" val="1815211371"/>
                    </a:ext>
                  </a:extLst>
                </a:gridCol>
                <a:gridCol w="2215546">
                  <a:extLst>
                    <a:ext uri="{9D8B030D-6E8A-4147-A177-3AD203B41FA5}">
                      <a16:colId xmlns:a16="http://schemas.microsoft.com/office/drawing/2014/main" val="144887791"/>
                    </a:ext>
                  </a:extLst>
                </a:gridCol>
              </a:tblGrid>
              <a:tr h="2178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Concept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Description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Syntax Example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Key Features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Common Use Case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1747032472"/>
                  </a:ext>
                </a:extLst>
              </a:tr>
              <a:tr h="23415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Promise</a:t>
                      </a:r>
                      <a:endParaRPr lang="en-IN" sz="1800"/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Represents the eventual completion (or failure) of an asynchronous operation and its resulting value.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js\nlet promise = new Promise((resolve, reject) =&gt; {\n setTimeout(() =&gt; resolve("Done!"), 1000);\n});\n\npromise.then(result =&gt; console.log(result));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- Has 3 states: pending, fulfilled, rejected.- Used to avoid callback hell.- Can chain .then() and .catch().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When performing asynchronous operations like API calls, file I/O, or DB queries.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077680469"/>
                  </a:ext>
                </a:extLst>
              </a:tr>
              <a:tr h="1198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async</a:t>
                      </a:r>
                      <a:endParaRPr lang="en-IN" sz="1800"/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Declares a function that always returns a Promise. Inside it, you can use await.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/>
                        <a:t>js</a:t>
                      </a:r>
                      <a:r>
                        <a:rPr lang="en-IN" sz="1800" dirty="0"/>
                        <a:t>\</a:t>
                      </a:r>
                      <a:r>
                        <a:rPr lang="en-IN" sz="1800" dirty="0" err="1"/>
                        <a:t>nasync</a:t>
                      </a:r>
                      <a:r>
                        <a:rPr lang="en-IN" sz="1800" dirty="0"/>
                        <a:t> function greet() {\n return "Hello";\n}\n\</a:t>
                      </a:r>
                      <a:r>
                        <a:rPr lang="en-IN" sz="1800" dirty="0" err="1"/>
                        <a:t>ngreet</a:t>
                      </a:r>
                      <a:r>
                        <a:rPr lang="en-IN" sz="1800" dirty="0"/>
                        <a:t>().then(console.log);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- Simplifies working with Promises.- Automatically wraps return values in a Promise.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Used to mark a function that will handle asynchronous logic using await.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2512375142"/>
                  </a:ext>
                </a:extLst>
              </a:tr>
              <a:tr h="20148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await</a:t>
                      </a:r>
                      <a:endParaRPr lang="en-IN" sz="1800"/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Pauses the execution of an async function until a Promise is resolved or rejected.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js\nasync function run() {\n let result = await new Promise(res =&gt; setTimeout(() =&gt; res("Done!"), 1000));\n console.log(result);\n}\n\nrun();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- Works only inside an async function.- Makes async code look synchronous.- Prevents callback chaining.</a:t>
                      </a:r>
                    </a:p>
                  </a:txBody>
                  <a:tcPr marL="41050" marR="41050" marT="20525" marB="20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Used to wait for asynchronous operations like reading files, fetching data, or DB queries.</a:t>
                      </a:r>
                    </a:p>
                  </a:txBody>
                  <a:tcPr marL="41050" marR="41050" marT="20525" marB="20525" anchor="ctr"/>
                </a:tc>
                <a:extLst>
                  <a:ext uri="{0D108BD9-81ED-4DB2-BD59-A6C34878D82A}">
                    <a16:rowId xmlns:a16="http://schemas.microsoft.com/office/drawing/2014/main" val="69241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5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FB384-BFA0-C452-D258-969011C95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5" y="779489"/>
            <a:ext cx="10645730" cy="5336498"/>
          </a:xfrm>
        </p:spPr>
      </p:pic>
    </p:spTree>
    <p:extLst>
      <p:ext uri="{BB962C8B-B14F-4D97-AF65-F5344CB8AC3E}">
        <p14:creationId xmlns:p14="http://schemas.microsoft.com/office/powerpoint/2010/main" val="9588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FDF3-68AB-7062-EACC-98FE9DD2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Middleware in Node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4907-D97E-0848-7BDB-E4C106006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Node.js</a:t>
            </a:r>
            <a:r>
              <a:rPr lang="en-US" dirty="0"/>
              <a:t>, especially when using </a:t>
            </a:r>
            <a:r>
              <a:rPr lang="en-US" b="1" dirty="0"/>
              <a:t>Express.js</a:t>
            </a:r>
            <a:r>
              <a:rPr lang="en-US" dirty="0"/>
              <a:t>, </a:t>
            </a:r>
            <a:r>
              <a:rPr lang="en-US" b="1" dirty="0"/>
              <a:t>middleware</a:t>
            </a:r>
            <a:r>
              <a:rPr lang="en-US" dirty="0"/>
              <a:t> refers to functions that have access to the </a:t>
            </a:r>
            <a:r>
              <a:rPr lang="en-US" b="1" dirty="0"/>
              <a:t>request</a:t>
            </a:r>
            <a:r>
              <a:rPr lang="en-US" dirty="0"/>
              <a:t> (req), </a:t>
            </a:r>
            <a:r>
              <a:rPr lang="en-US" b="1" dirty="0"/>
              <a:t>response</a:t>
            </a:r>
            <a:r>
              <a:rPr lang="en-US" dirty="0"/>
              <a:t> (res), and the </a:t>
            </a:r>
            <a:r>
              <a:rPr lang="en-US" b="1" dirty="0"/>
              <a:t>next</a:t>
            </a:r>
            <a:r>
              <a:rPr lang="en-US" dirty="0"/>
              <a:t> middleware function in the application’s request–response cycle.</a:t>
            </a:r>
          </a:p>
          <a:p>
            <a:r>
              <a:rPr lang="en-US" dirty="0"/>
              <a:t>Middleware functions are used to </a:t>
            </a:r>
            <a:r>
              <a:rPr lang="en-US" b="1" dirty="0"/>
              <a:t>modify requests and responses</a:t>
            </a:r>
            <a:r>
              <a:rPr lang="en-US" dirty="0"/>
              <a:t>, perform </a:t>
            </a:r>
            <a:r>
              <a:rPr lang="en-US" b="1" dirty="0"/>
              <a:t>logging</a:t>
            </a:r>
            <a:r>
              <a:rPr lang="en-US" dirty="0"/>
              <a:t>, handle </a:t>
            </a:r>
            <a:r>
              <a:rPr lang="en-US" b="1" dirty="0"/>
              <a:t>errors</a:t>
            </a:r>
            <a:r>
              <a:rPr lang="en-US" dirty="0"/>
              <a:t>, perform </a:t>
            </a:r>
            <a:r>
              <a:rPr lang="en-US" b="1" dirty="0"/>
              <a:t>authentication</a:t>
            </a:r>
            <a:r>
              <a:rPr lang="en-US" dirty="0"/>
              <a:t>, and more.</a:t>
            </a:r>
          </a:p>
          <a:p>
            <a:r>
              <a:rPr lang="en-US" dirty="0"/>
              <a:t>They are executed </a:t>
            </a:r>
            <a:r>
              <a:rPr lang="en-US" b="1" dirty="0"/>
              <a:t>in the order they are defined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9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4784-16F6-2DAA-BFB7-FF0B1426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Middleware Syntax: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5329-A49B-ACCB-C165-005B2F474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app.use</a:t>
            </a:r>
            <a:r>
              <a:rPr lang="en-US" dirty="0"/>
              <a:t>((req, res, next) =&gt; {</a:t>
            </a:r>
          </a:p>
          <a:p>
            <a:pPr marL="0" indent="0">
              <a:buNone/>
            </a:pPr>
            <a:r>
              <a:rPr lang="en-US" dirty="0"/>
              <a:t>  console.log('Middleware executed');</a:t>
            </a:r>
          </a:p>
          <a:p>
            <a:pPr marL="0" indent="0">
              <a:buNone/>
            </a:pPr>
            <a:r>
              <a:rPr lang="en-US" dirty="0"/>
              <a:t>  next(); // Pass control to the next middleware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1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ED3A8-0186-26A1-2222-84521D2F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2" y="320355"/>
            <a:ext cx="11557417" cy="6198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DE002-EB01-BCC0-34BF-DE8A1145D1B4}"/>
              </a:ext>
            </a:extLst>
          </p:cNvPr>
          <p:cNvSpPr txBox="1"/>
          <p:nvPr/>
        </p:nvSpPr>
        <p:spPr>
          <a:xfrm>
            <a:off x="10043410" y="779488"/>
            <a:ext cx="1648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NPM</a:t>
            </a:r>
            <a:endParaRPr lang="en-IN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2CBB-B032-BB5E-4749-A3A9B3D9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4" y="245204"/>
            <a:ext cx="10515600" cy="1325563"/>
          </a:xfrm>
        </p:spPr>
        <p:txBody>
          <a:bodyPr/>
          <a:lstStyle/>
          <a:p>
            <a:r>
              <a:rPr lang="en-IN" dirty="0"/>
              <a:t>Middleware Parameters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0D4C04-573D-6A0B-FB5A-6DED0FCC6C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154" y="1923116"/>
            <a:ext cx="1113769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The request object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The response object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Function that passes control to the next middleware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(Optional) Used for error-handling middleware</a:t>
            </a:r>
          </a:p>
        </p:txBody>
      </p:sp>
    </p:spTree>
    <p:extLst>
      <p:ext uri="{BB962C8B-B14F-4D97-AF65-F5344CB8AC3E}">
        <p14:creationId xmlns:p14="http://schemas.microsoft.com/office/powerpoint/2010/main" val="13824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8012-7913-E170-E7D8-DA305ABD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 parser</a:t>
            </a:r>
            <a:r>
              <a:rPr lang="en-US" dirty="0"/>
              <a:t> in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3D58-9D03-90B8-78EA-C973C6EE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body parser</a:t>
            </a:r>
            <a:r>
              <a:rPr lang="en-US" dirty="0"/>
              <a:t> in Node.js is a middleware that parses the incoming request body before your request handlers process it — for example, reading form data or JSON sent from a client.</a:t>
            </a:r>
          </a:p>
          <a:p>
            <a:r>
              <a:rPr lang="en-US" dirty="0"/>
              <a:t>In modern </a:t>
            </a:r>
            <a:r>
              <a:rPr lang="en-US" b="1" dirty="0"/>
              <a:t>Express.js (v4.16.0 and above)</a:t>
            </a:r>
            <a:r>
              <a:rPr lang="en-US" dirty="0"/>
              <a:t>, you </a:t>
            </a:r>
            <a:r>
              <a:rPr lang="en-US" b="1" dirty="0"/>
              <a:t>don’t need to install body-parser separately</a:t>
            </a:r>
            <a:r>
              <a:rPr lang="en-US" dirty="0"/>
              <a:t>, because Express now includes it built-in.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60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95BCF-AFE8-014F-A0D9-AC6EFABA6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742" y="284812"/>
            <a:ext cx="4863058" cy="65731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/>
              <a:t>// Import express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Parse JSON data</a:t>
            </a:r>
          </a:p>
          <a:p>
            <a:pPr marL="0" indent="0">
              <a:buNone/>
            </a:pPr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express.json</a:t>
            </a:r>
            <a:r>
              <a:rPr lang="en-IN" dirty="0"/>
              <a:t>());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Parse URL-encoded data (e.g., form submissions)</a:t>
            </a:r>
          </a:p>
          <a:p>
            <a:pPr marL="0" indent="0">
              <a:buNone/>
            </a:pPr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express.urlencoded</a:t>
            </a:r>
            <a:r>
              <a:rPr lang="en-IN" dirty="0"/>
              <a:t>({ extended: true }));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Example POST route</a:t>
            </a:r>
          </a:p>
          <a:p>
            <a:pPr marL="0" indent="0">
              <a:buNone/>
            </a:pPr>
            <a:r>
              <a:rPr lang="en-IN" dirty="0" err="1"/>
              <a:t>app.post</a:t>
            </a:r>
            <a:r>
              <a:rPr lang="en-IN" dirty="0"/>
              <a:t>('/user',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pPr marL="0" indent="0">
              <a:buNone/>
            </a:pPr>
            <a:r>
              <a:rPr lang="en-IN" dirty="0"/>
              <a:t>  console.log(</a:t>
            </a:r>
            <a:r>
              <a:rPr lang="en-IN" dirty="0" err="1"/>
              <a:t>req.body</a:t>
            </a:r>
            <a:r>
              <a:rPr lang="en-IN" dirty="0"/>
              <a:t>); // Access parsed data</a:t>
            </a:r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(`Hello ${req.body.name}!`);</a:t>
            </a:r>
          </a:p>
          <a:p>
            <a:pPr marL="0" indent="0">
              <a:buNone/>
            </a:pPr>
            <a:r>
              <a:rPr lang="en-IN" dirty="0"/>
              <a:t>});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Start server</a:t>
            </a:r>
          </a:p>
          <a:p>
            <a:pPr marL="0" indent="0">
              <a:buNone/>
            </a:pPr>
            <a:r>
              <a:rPr lang="en-IN" dirty="0" err="1"/>
              <a:t>app.listen</a:t>
            </a:r>
            <a:r>
              <a:rPr lang="en-IN" dirty="0"/>
              <a:t>(3000, () =&gt; {</a:t>
            </a:r>
          </a:p>
          <a:p>
            <a:pPr marL="0" indent="0">
              <a:buNone/>
            </a:pPr>
            <a:r>
              <a:rPr lang="en-IN" dirty="0"/>
              <a:t>  console.log('Server running on http://localhost:3000');</a:t>
            </a:r>
          </a:p>
          <a:p>
            <a:pPr marL="0" indent="0">
              <a:buNone/>
            </a:pPr>
            <a:r>
              <a:rPr lang="en-IN" dirty="0"/>
              <a:t>});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E6EBB-2CD6-6BB4-95D1-A1716877716E}"/>
              </a:ext>
            </a:extLst>
          </p:cNvPr>
          <p:cNvSpPr txBox="1"/>
          <p:nvPr/>
        </p:nvSpPr>
        <p:spPr>
          <a:xfrm>
            <a:off x="528404" y="587327"/>
            <a:ext cx="28893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 err="1"/>
              <a:t>npm</a:t>
            </a:r>
            <a:r>
              <a:rPr lang="en-IN" sz="3200" b="1" dirty="0"/>
              <a:t> install body-parser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F244-885A-DFCD-EF69-93975D0A3231}"/>
              </a:ext>
            </a:extLst>
          </p:cNvPr>
          <p:cNvSpPr txBox="1"/>
          <p:nvPr/>
        </p:nvSpPr>
        <p:spPr>
          <a:xfrm>
            <a:off x="528404" y="3105834"/>
            <a:ext cx="3309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What is body-parser in Node.js? 🤔 Quick &amp; Easy Guide🚀 #short#shorts #viral#nodejs #backend #npm - 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0D189-0266-2F3B-BE38-97EA1FC2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9" y="854059"/>
            <a:ext cx="10852127" cy="5741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43EBA-FE3E-2FF3-0EF7-4FD50596354D}"/>
              </a:ext>
            </a:extLst>
          </p:cNvPr>
          <p:cNvSpPr txBox="1"/>
          <p:nvPr/>
        </p:nvSpPr>
        <p:spPr>
          <a:xfrm>
            <a:off x="9728616" y="119382"/>
            <a:ext cx="2293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Middleware</a:t>
            </a:r>
            <a:endParaRPr lang="en-IN" sz="32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7A54E-7DC3-91A3-4964-AB0C422C0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54" y="854059"/>
            <a:ext cx="8121661" cy="15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5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B51B9-7377-5E5B-478F-34588F0A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833" y="314792"/>
            <a:ext cx="5764967" cy="634084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const</a:t>
            </a:r>
            <a:r>
              <a:rPr lang="en-IN" dirty="0"/>
              <a:t> express=require("express");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const</a:t>
            </a:r>
            <a:r>
              <a:rPr lang="en-IN" dirty="0"/>
              <a:t> app= express();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reqFilter</a:t>
            </a:r>
            <a:r>
              <a:rPr lang="en-IN" dirty="0"/>
              <a:t>=(</a:t>
            </a:r>
            <a:r>
              <a:rPr lang="en-IN" dirty="0" err="1"/>
              <a:t>req,res,next</a:t>
            </a:r>
            <a:r>
              <a:rPr lang="en-IN" dirty="0"/>
              <a:t>)=&gt;{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//console.log(</a:t>
            </a:r>
            <a:r>
              <a:rPr lang="en-IN" dirty="0" err="1"/>
              <a:t>reqFilter</a:t>
            </a:r>
            <a:r>
              <a:rPr lang="en-IN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if(!</a:t>
            </a:r>
            <a:r>
              <a:rPr lang="en-IN" dirty="0" err="1"/>
              <a:t>req.query.age</a:t>
            </a:r>
            <a:r>
              <a:rPr lang="en-IN" dirty="0"/>
              <a:t>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    </a:t>
            </a:r>
            <a:r>
              <a:rPr lang="en-IN" dirty="0" err="1"/>
              <a:t>res.send</a:t>
            </a:r>
            <a:r>
              <a:rPr lang="en-IN" dirty="0"/>
              <a:t>("Please provide correct 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else if(</a:t>
            </a:r>
            <a:r>
              <a:rPr lang="en-IN" dirty="0" err="1"/>
              <a:t>req.query.age</a:t>
            </a:r>
            <a:r>
              <a:rPr lang="en-IN" dirty="0"/>
              <a:t>&lt;18){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    </a:t>
            </a:r>
            <a:r>
              <a:rPr lang="en-IN" dirty="0" err="1"/>
              <a:t>res.send</a:t>
            </a:r>
            <a:r>
              <a:rPr lang="en-IN" dirty="0"/>
              <a:t>("You </a:t>
            </a:r>
            <a:r>
              <a:rPr lang="en-IN" dirty="0" err="1"/>
              <a:t>cann't</a:t>
            </a:r>
            <a:r>
              <a:rPr lang="en-IN" dirty="0"/>
              <a:t> access this page")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else{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next();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2D749A-5A3D-4D9E-1551-51CD9084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4792"/>
            <a:ext cx="5894882" cy="654320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reqFilter</a:t>
            </a:r>
            <a:r>
              <a:rPr lang="en-IN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app.get</a:t>
            </a:r>
            <a:r>
              <a:rPr lang="en-IN" dirty="0"/>
              <a:t>("/home", (</a:t>
            </a:r>
            <a:r>
              <a:rPr lang="en-IN" dirty="0" err="1"/>
              <a:t>req,res</a:t>
            </a:r>
            <a:r>
              <a:rPr lang="en-IN" dirty="0"/>
              <a:t>)=&gt;{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res.send</a:t>
            </a:r>
            <a:r>
              <a:rPr lang="en-IN" dirty="0"/>
              <a:t>("Welcome to home page")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app.get</a:t>
            </a:r>
            <a:r>
              <a:rPr lang="en-IN" dirty="0"/>
              <a:t>("/users", (</a:t>
            </a:r>
            <a:r>
              <a:rPr lang="en-IN" dirty="0" err="1"/>
              <a:t>req,res</a:t>
            </a:r>
            <a:r>
              <a:rPr lang="en-IN" dirty="0"/>
              <a:t>)=&gt;{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res.send</a:t>
            </a:r>
            <a:r>
              <a:rPr lang="en-IN" dirty="0"/>
              <a:t>("Welcome to user page")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app.get</a:t>
            </a:r>
            <a:r>
              <a:rPr lang="en-IN" dirty="0"/>
              <a:t>("/about", (</a:t>
            </a:r>
            <a:r>
              <a:rPr lang="en-IN" dirty="0" err="1"/>
              <a:t>req,res</a:t>
            </a:r>
            <a:r>
              <a:rPr lang="en-IN" dirty="0"/>
              <a:t>)=&gt;{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res.send</a:t>
            </a:r>
            <a:r>
              <a:rPr lang="en-IN" dirty="0"/>
              <a:t>("Welcome to about page")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app.get</a:t>
            </a:r>
            <a:r>
              <a:rPr lang="en-IN" dirty="0"/>
              <a:t>("/contact", (</a:t>
            </a:r>
            <a:r>
              <a:rPr lang="en-IN" dirty="0" err="1"/>
              <a:t>req,res</a:t>
            </a:r>
            <a:r>
              <a:rPr lang="en-IN" dirty="0"/>
              <a:t>)=&gt;{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res.send</a:t>
            </a:r>
            <a:r>
              <a:rPr lang="en-IN" dirty="0"/>
              <a:t>("Welcome to contact page")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/>
              <a:t>})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dirty="0" err="1"/>
              <a:t>app.listen</a:t>
            </a:r>
            <a:r>
              <a:rPr lang="en-IN" dirty="0"/>
              <a:t>(5000)</a:t>
            </a:r>
          </a:p>
          <a:p>
            <a:pPr marL="0" indent="0">
              <a:lnSpc>
                <a:spcPct val="120000"/>
              </a:lnSpc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1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E07E9-B3BB-89E1-A33E-DA6CB3F612D6}"/>
              </a:ext>
            </a:extLst>
          </p:cNvPr>
          <p:cNvSpPr txBox="1"/>
          <p:nvPr/>
        </p:nvSpPr>
        <p:spPr>
          <a:xfrm>
            <a:off x="1124261" y="857150"/>
            <a:ext cx="1062802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hlinkClick r:id="rId2"/>
              </a:rPr>
              <a:t>localhost:5000/</a:t>
            </a:r>
            <a:r>
              <a:rPr lang="en-US" sz="6600" dirty="0" err="1">
                <a:hlinkClick r:id="rId2"/>
              </a:rPr>
              <a:t>users?</a:t>
            </a:r>
            <a:r>
              <a:rPr lang="en-US" sz="6600" b="1" dirty="0" err="1">
                <a:hlinkClick r:id="rId2"/>
              </a:rPr>
              <a:t>age</a:t>
            </a:r>
            <a:r>
              <a:rPr lang="en-US" sz="6600" b="1" dirty="0">
                <a:hlinkClick r:id="rId2"/>
              </a:rPr>
              <a:t>=13</a:t>
            </a:r>
            <a:endParaRPr lang="en-IN" sz="6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E4629-32F4-12EF-1023-B325BDFCF6E1}"/>
              </a:ext>
            </a:extLst>
          </p:cNvPr>
          <p:cNvSpPr txBox="1"/>
          <p:nvPr/>
        </p:nvSpPr>
        <p:spPr>
          <a:xfrm>
            <a:off x="299803" y="4169976"/>
            <a:ext cx="11452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localhost:5000/</a:t>
            </a:r>
            <a:r>
              <a:rPr lang="en-US" sz="7200" dirty="0" err="1">
                <a:solidFill>
                  <a:schemeClr val="accent1"/>
                </a:solidFill>
              </a:rPr>
              <a:t>users?</a:t>
            </a:r>
            <a:r>
              <a:rPr lang="en-US" sz="7200" b="1" dirty="0" err="1">
                <a:solidFill>
                  <a:schemeClr val="accent1"/>
                </a:solidFill>
              </a:rPr>
              <a:t>age</a:t>
            </a:r>
            <a:r>
              <a:rPr lang="en-US" sz="7200" b="1" dirty="0">
                <a:solidFill>
                  <a:schemeClr val="accent1"/>
                </a:solidFill>
              </a:rPr>
              <a:t>=23</a:t>
            </a:r>
            <a:endParaRPr lang="en-IN" sz="7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4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283E1-B50B-5910-18F4-1DF4882DA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1049311"/>
            <a:ext cx="10717967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B95A2-7EA0-AEFA-AEF3-B2C3B3CC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5" y="494674"/>
            <a:ext cx="10887170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6520B-050B-1ACE-494C-A4B5E2E1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2" y="818630"/>
            <a:ext cx="7615002" cy="44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49A86-92D2-086B-8F43-45EDCF02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2" y="524656"/>
            <a:ext cx="7117588" cy="4362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443FC-3DD7-3EE4-1AE7-C15B2EE4240C}"/>
              </a:ext>
            </a:extLst>
          </p:cNvPr>
          <p:cNvSpPr txBox="1"/>
          <p:nvPr/>
        </p:nvSpPr>
        <p:spPr>
          <a:xfrm>
            <a:off x="7704944" y="809469"/>
            <a:ext cx="427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middleware.js</a:t>
            </a:r>
          </a:p>
        </p:txBody>
      </p:sp>
    </p:spTree>
    <p:extLst>
      <p:ext uri="{BB962C8B-B14F-4D97-AF65-F5344CB8AC3E}">
        <p14:creationId xmlns:p14="http://schemas.microsoft.com/office/powerpoint/2010/main" val="3020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6B86F7-94CC-DE25-2795-7257ABA724EF}"/>
              </a:ext>
            </a:extLst>
          </p:cNvPr>
          <p:cNvSpPr txBox="1"/>
          <p:nvPr/>
        </p:nvSpPr>
        <p:spPr>
          <a:xfrm>
            <a:off x="794479" y="209862"/>
            <a:ext cx="10777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Create program to print “Hello into the world of NodeJS”</a:t>
            </a:r>
            <a:endParaRPr lang="en-IN" sz="5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554D9-C7CE-3F2E-18B3-125F05B5EAFD}"/>
              </a:ext>
            </a:extLst>
          </p:cNvPr>
          <p:cNvSpPr txBox="1"/>
          <p:nvPr/>
        </p:nvSpPr>
        <p:spPr>
          <a:xfrm>
            <a:off x="592110" y="2063939"/>
            <a:ext cx="1077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First create new folder “NODEJS” </a:t>
            </a:r>
            <a:endParaRPr lang="en-IN" sz="5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9425C-9C9F-1189-804A-57358E1A9C93}"/>
              </a:ext>
            </a:extLst>
          </p:cNvPr>
          <p:cNvSpPr txBox="1"/>
          <p:nvPr/>
        </p:nvSpPr>
        <p:spPr>
          <a:xfrm>
            <a:off x="592110" y="3087020"/>
            <a:ext cx="10373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OPEN VS CODE AND CREATE NEW NODE JS PROGRAM 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9CD1D-98F7-4B33-97C1-75492913F4F8}"/>
              </a:ext>
            </a:extLst>
          </p:cNvPr>
          <p:cNvSpPr txBox="1"/>
          <p:nvPr/>
        </p:nvSpPr>
        <p:spPr>
          <a:xfrm>
            <a:off x="880670" y="4093593"/>
            <a:ext cx="104893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SAVE THIS FILE WITH EXTENSION (.</a:t>
            </a:r>
            <a:r>
              <a:rPr lang="en-US" sz="4000" dirty="0" err="1">
                <a:solidFill>
                  <a:schemeClr val="accent1"/>
                </a:solidFill>
              </a:rPr>
              <a:t>js</a:t>
            </a:r>
            <a:r>
              <a:rPr lang="en-US" sz="4000" dirty="0">
                <a:solidFill>
                  <a:schemeClr val="accent1"/>
                </a:solidFill>
              </a:rPr>
              <a:t>), Moreover, its optional for to save the file with extension </a:t>
            </a:r>
            <a:r>
              <a:rPr lang="en-US" sz="4000" dirty="0" err="1">
                <a:solidFill>
                  <a:schemeClr val="accent1"/>
                </a:solidFill>
              </a:rPr>
              <a:t>bcaz</a:t>
            </a:r>
            <a:r>
              <a:rPr lang="en-US" sz="4000" dirty="0">
                <a:solidFill>
                  <a:schemeClr val="accent1"/>
                </a:solidFill>
              </a:rPr>
              <a:t> its run in both cases when we write “node”.</a:t>
            </a:r>
            <a:endParaRPr lang="en-IN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5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5A993-B37F-F5B3-D78E-DD302120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8" y="933976"/>
            <a:ext cx="9938479" cy="49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477E2-5777-1FC5-98B4-A86918527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2" y="291959"/>
            <a:ext cx="9968458" cy="61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7DBC3-7905-E34A-5946-D3C24934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84" y="926307"/>
            <a:ext cx="8304550" cy="46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D7818-CC73-9D46-F194-547C9ECE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22" y="716351"/>
            <a:ext cx="9203962" cy="55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471AF-6B37-D275-F1C4-0BCE0B6F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89" y="1139252"/>
            <a:ext cx="10937584" cy="28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1CA86-E9AA-9D65-D6B2-51199AFF1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6" y="750041"/>
            <a:ext cx="9398832" cy="527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5AB4F-7B28-F31F-F2A1-3FA7292118BE}"/>
              </a:ext>
            </a:extLst>
          </p:cNvPr>
          <p:cNvSpPr txBox="1"/>
          <p:nvPr/>
        </p:nvSpPr>
        <p:spPr>
          <a:xfrm>
            <a:off x="644577" y="887768"/>
            <a:ext cx="47219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Why Use </a:t>
            </a:r>
            <a:r>
              <a:rPr lang="en-US" sz="2800" b="1" dirty="0" err="1">
                <a:latin typeface="Courier New" panose="02070309020205020404" pitchFamily="49" charset="0"/>
              </a:rPr>
              <a:t>express.Router</a:t>
            </a:r>
            <a:r>
              <a:rPr lang="en-US" sz="2800" b="1" dirty="0"/>
              <a:t>?</a:t>
            </a:r>
          </a:p>
          <a:p>
            <a:pPr>
              <a:buNone/>
            </a:pPr>
            <a:r>
              <a:rPr lang="en-US" sz="2800" dirty="0"/>
              <a:t>✅ Cleaner code organization</a:t>
            </a:r>
            <a:br>
              <a:rPr lang="en-US" sz="2800" dirty="0"/>
            </a:br>
            <a:r>
              <a:rPr lang="en-US" sz="2800" dirty="0"/>
              <a:t>✅ Easier maintenance for large applications</a:t>
            </a:r>
            <a:br>
              <a:rPr lang="en-US" sz="2800" dirty="0"/>
            </a:br>
            <a:r>
              <a:rPr lang="en-US" sz="2800" dirty="0"/>
              <a:t>✅ Logical grouping of routes</a:t>
            </a:r>
            <a:br>
              <a:rPr lang="en-US" sz="2800" dirty="0"/>
            </a:br>
            <a:r>
              <a:rPr lang="en-US" sz="2800" dirty="0"/>
              <a:t>✅ Reusable route modules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4088-30A2-E8DC-1F23-B4FF7D091F77}"/>
              </a:ext>
            </a:extLst>
          </p:cNvPr>
          <p:cNvSpPr txBox="1"/>
          <p:nvPr/>
        </p:nvSpPr>
        <p:spPr>
          <a:xfrm>
            <a:off x="5520128" y="3990732"/>
            <a:ext cx="6093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project-folder/</a:t>
            </a:r>
          </a:p>
          <a:p>
            <a:r>
              <a:rPr lang="en-IN" sz="2800" dirty="0"/>
              <a:t>│</a:t>
            </a:r>
          </a:p>
          <a:p>
            <a:r>
              <a:rPr lang="en-IN" sz="2800" dirty="0"/>
              <a:t>├── app.js</a:t>
            </a:r>
          </a:p>
          <a:p>
            <a:r>
              <a:rPr lang="en-IN" sz="2800" dirty="0"/>
              <a:t>└── routes/</a:t>
            </a:r>
          </a:p>
          <a:p>
            <a:r>
              <a:rPr lang="en-IN" sz="2800" dirty="0"/>
              <a:t>    └── userRoutes.js</a:t>
            </a:r>
          </a:p>
        </p:txBody>
      </p:sp>
    </p:spTree>
    <p:extLst>
      <p:ext uri="{BB962C8B-B14F-4D97-AF65-F5344CB8AC3E}">
        <p14:creationId xmlns:p14="http://schemas.microsoft.com/office/powerpoint/2010/main" val="27068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5C3C2-BE5F-6BF8-3D34-561F5CF3AB96}"/>
              </a:ext>
            </a:extLst>
          </p:cNvPr>
          <p:cNvSpPr txBox="1"/>
          <p:nvPr/>
        </p:nvSpPr>
        <p:spPr>
          <a:xfrm>
            <a:off x="5625059" y="552724"/>
            <a:ext cx="60935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endParaRPr lang="en-IN" dirty="0"/>
          </a:p>
          <a:p>
            <a:r>
              <a:rPr lang="en-IN" dirty="0"/>
              <a:t>// Import router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userRouter</a:t>
            </a:r>
            <a:r>
              <a:rPr lang="en-IN" dirty="0"/>
              <a:t> = require('./routes/</a:t>
            </a:r>
            <a:r>
              <a:rPr lang="en-IN" dirty="0" err="1"/>
              <a:t>userRoutes</a:t>
            </a:r>
            <a:r>
              <a:rPr lang="en-IN" dirty="0"/>
              <a:t>');</a:t>
            </a:r>
          </a:p>
          <a:p>
            <a:endParaRPr lang="en-IN" dirty="0"/>
          </a:p>
          <a:p>
            <a:r>
              <a:rPr lang="en-IN" dirty="0"/>
              <a:t>// Middleware to parse JSON</a:t>
            </a:r>
          </a:p>
          <a:p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express.json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// Mount the router</a:t>
            </a:r>
          </a:p>
          <a:p>
            <a:r>
              <a:rPr lang="en-IN" dirty="0" err="1"/>
              <a:t>app.use</a:t>
            </a:r>
            <a:r>
              <a:rPr lang="en-IN" dirty="0"/>
              <a:t>('/users', </a:t>
            </a:r>
            <a:r>
              <a:rPr lang="en-IN" dirty="0" err="1"/>
              <a:t>userRouter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('Welcome to the Home Page');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app.listen</a:t>
            </a:r>
            <a:r>
              <a:rPr lang="en-IN" dirty="0"/>
              <a:t>(3000, () =&gt; {</a:t>
            </a:r>
          </a:p>
          <a:p>
            <a:r>
              <a:rPr lang="en-IN" dirty="0"/>
              <a:t>  console.log('Server running on port 3000');</a:t>
            </a:r>
          </a:p>
          <a:p>
            <a:r>
              <a:rPr lang="en-IN" dirty="0"/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26B9E-96B8-AE25-C63A-51D512E775B6}"/>
              </a:ext>
            </a:extLst>
          </p:cNvPr>
          <p:cNvSpPr txBox="1"/>
          <p:nvPr/>
        </p:nvSpPr>
        <p:spPr>
          <a:xfrm>
            <a:off x="659567" y="809469"/>
            <a:ext cx="3327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main.js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1449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C969DE-3FB4-57E3-94E3-C6C9F6915C07}"/>
              </a:ext>
            </a:extLst>
          </p:cNvPr>
          <p:cNvSpPr txBox="1"/>
          <p:nvPr/>
        </p:nvSpPr>
        <p:spPr>
          <a:xfrm>
            <a:off x="5690018" y="571302"/>
            <a:ext cx="60935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const</a:t>
            </a:r>
            <a:r>
              <a:rPr lang="en-IN" sz="2000" dirty="0"/>
              <a:t> express = require('</a:t>
            </a:r>
            <a:r>
              <a:rPr lang="en-IN" sz="2000" dirty="0" err="1"/>
              <a:t>express'</a:t>
            </a:r>
            <a:r>
              <a:rPr lang="en-IN" sz="2000" dirty="0"/>
              <a:t>);</a:t>
            </a:r>
          </a:p>
          <a:p>
            <a:r>
              <a:rPr lang="en-IN" sz="2000" dirty="0" err="1"/>
              <a:t>const</a:t>
            </a:r>
            <a:r>
              <a:rPr lang="en-IN" sz="2000" dirty="0"/>
              <a:t> router = </a:t>
            </a:r>
            <a:r>
              <a:rPr lang="en-IN" sz="2000" dirty="0" err="1"/>
              <a:t>express.Router</a:t>
            </a:r>
            <a:r>
              <a:rPr lang="en-IN" sz="2000" dirty="0"/>
              <a:t>();</a:t>
            </a:r>
          </a:p>
          <a:p>
            <a:endParaRPr lang="en-IN" sz="2000" dirty="0"/>
          </a:p>
          <a:p>
            <a:r>
              <a:rPr lang="en-IN" sz="2000" dirty="0"/>
              <a:t>// Example routes</a:t>
            </a:r>
          </a:p>
          <a:p>
            <a:r>
              <a:rPr lang="en-IN" sz="2000" dirty="0" err="1"/>
              <a:t>router.get</a:t>
            </a:r>
            <a:r>
              <a:rPr lang="en-IN" sz="2000" dirty="0"/>
              <a:t>('/', (</a:t>
            </a:r>
            <a:r>
              <a:rPr lang="en-IN" sz="2000" dirty="0" err="1"/>
              <a:t>req</a:t>
            </a:r>
            <a:r>
              <a:rPr lang="en-IN" sz="2000" dirty="0"/>
              <a:t>, res) =&gt; {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res.send</a:t>
            </a:r>
            <a:r>
              <a:rPr lang="en-IN" sz="2000" dirty="0"/>
              <a:t>('List of all users');</a:t>
            </a:r>
          </a:p>
          <a:p>
            <a:r>
              <a:rPr lang="en-IN" sz="2000" dirty="0"/>
              <a:t>});</a:t>
            </a:r>
          </a:p>
          <a:p>
            <a:endParaRPr lang="en-IN" sz="2000" dirty="0"/>
          </a:p>
          <a:p>
            <a:r>
              <a:rPr lang="en-IN" sz="2000" dirty="0" err="1"/>
              <a:t>router.get</a:t>
            </a:r>
            <a:r>
              <a:rPr lang="en-IN" sz="2000" dirty="0"/>
              <a:t>('/:id', (</a:t>
            </a:r>
            <a:r>
              <a:rPr lang="en-IN" sz="2000" dirty="0" err="1"/>
              <a:t>req</a:t>
            </a:r>
            <a:r>
              <a:rPr lang="en-IN" sz="2000" dirty="0"/>
              <a:t>, res) =&gt; {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res.send</a:t>
            </a:r>
            <a:r>
              <a:rPr lang="en-IN" sz="2000" dirty="0"/>
              <a:t>(`User details for ID: ${req.params.id}`);</a:t>
            </a:r>
          </a:p>
          <a:p>
            <a:r>
              <a:rPr lang="en-IN" sz="2000" dirty="0"/>
              <a:t>});</a:t>
            </a:r>
          </a:p>
          <a:p>
            <a:endParaRPr lang="en-IN" sz="2000" dirty="0"/>
          </a:p>
          <a:p>
            <a:r>
              <a:rPr lang="en-IN" sz="2000" dirty="0" err="1"/>
              <a:t>router.post</a:t>
            </a:r>
            <a:r>
              <a:rPr lang="en-IN" sz="2000" dirty="0"/>
              <a:t>('/', (</a:t>
            </a:r>
            <a:r>
              <a:rPr lang="en-IN" sz="2000" dirty="0" err="1"/>
              <a:t>req</a:t>
            </a:r>
            <a:r>
              <a:rPr lang="en-IN" sz="2000" dirty="0"/>
              <a:t>, res) =&gt; {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const</a:t>
            </a:r>
            <a:r>
              <a:rPr lang="en-IN" sz="2000" dirty="0"/>
              <a:t> </a:t>
            </a:r>
            <a:r>
              <a:rPr lang="en-IN" sz="2000" dirty="0" err="1"/>
              <a:t>newUser</a:t>
            </a:r>
            <a:r>
              <a:rPr lang="en-IN" sz="2000" dirty="0"/>
              <a:t> = </a:t>
            </a:r>
            <a:r>
              <a:rPr lang="en-IN" sz="2000" dirty="0" err="1"/>
              <a:t>req.body</a:t>
            </a:r>
            <a:r>
              <a:rPr lang="en-IN" sz="2000" dirty="0"/>
              <a:t>;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res.send</a:t>
            </a:r>
            <a:r>
              <a:rPr lang="en-IN" sz="2000" dirty="0"/>
              <a:t>(`User created: ${</a:t>
            </a:r>
            <a:r>
              <a:rPr lang="en-IN" sz="2000" dirty="0" err="1"/>
              <a:t>JSON.stringify</a:t>
            </a:r>
            <a:r>
              <a:rPr lang="en-IN" sz="2000" dirty="0"/>
              <a:t>(</a:t>
            </a:r>
            <a:r>
              <a:rPr lang="en-IN" sz="2000" dirty="0" err="1"/>
              <a:t>newUser</a:t>
            </a:r>
            <a:r>
              <a:rPr lang="en-IN" sz="2000" dirty="0"/>
              <a:t>)}`);</a:t>
            </a:r>
          </a:p>
          <a:p>
            <a:r>
              <a:rPr lang="en-IN" sz="2000" dirty="0"/>
              <a:t>});</a:t>
            </a:r>
          </a:p>
          <a:p>
            <a:endParaRPr lang="en-IN" sz="2000" dirty="0"/>
          </a:p>
          <a:p>
            <a:r>
              <a:rPr lang="en-IN" sz="2000" dirty="0" err="1"/>
              <a:t>module.exports</a:t>
            </a:r>
            <a:r>
              <a:rPr lang="en-IN" sz="2000" dirty="0"/>
              <a:t> = router;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9C9CD-EAFC-8A55-048D-5F70919D7444}"/>
              </a:ext>
            </a:extLst>
          </p:cNvPr>
          <p:cNvSpPr txBox="1"/>
          <p:nvPr/>
        </p:nvSpPr>
        <p:spPr>
          <a:xfrm>
            <a:off x="408482" y="726626"/>
            <a:ext cx="4253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routes/userRoutes.js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0FC62-25A0-A403-3296-9C03CFC13237}"/>
              </a:ext>
            </a:extLst>
          </p:cNvPr>
          <p:cNvSpPr txBox="1"/>
          <p:nvPr/>
        </p:nvSpPr>
        <p:spPr>
          <a:xfrm>
            <a:off x="0" y="2742961"/>
            <a:ext cx="52765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If you start your server and visit: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</a:rPr>
              <a:t>http://localhost:3000/</a:t>
            </a:r>
            <a:r>
              <a:rPr lang="en-US" sz="2400" b="1" dirty="0"/>
              <a:t> → “Welcome to the Home Page”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</a:rPr>
              <a:t>http://localhost:3000/users</a:t>
            </a:r>
            <a:r>
              <a:rPr lang="en-US" sz="2400" b="1" dirty="0"/>
              <a:t> → “List of all users”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</a:rPr>
              <a:t>http://localhost:3000/users/5</a:t>
            </a:r>
            <a:r>
              <a:rPr lang="en-US" sz="2400" b="1" dirty="0"/>
              <a:t> → “User details for ID: 5”</a:t>
            </a:r>
          </a:p>
        </p:txBody>
      </p:sp>
    </p:spTree>
    <p:extLst>
      <p:ext uri="{BB962C8B-B14F-4D97-AF65-F5344CB8AC3E}">
        <p14:creationId xmlns:p14="http://schemas.microsoft.com/office/powerpoint/2010/main" val="30607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BA02D-7836-4CDC-9D22-28EF5B46844D}"/>
              </a:ext>
            </a:extLst>
          </p:cNvPr>
          <p:cNvSpPr txBox="1"/>
          <p:nvPr/>
        </p:nvSpPr>
        <p:spPr>
          <a:xfrm>
            <a:off x="344774" y="456642"/>
            <a:ext cx="112726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Express Validator</a:t>
            </a:r>
            <a:r>
              <a:rPr lang="en-US" sz="2800" dirty="0"/>
              <a:t> is a set of Express.js </a:t>
            </a:r>
            <a:r>
              <a:rPr lang="en-US" sz="2800" dirty="0" err="1"/>
              <a:t>middlewares</a:t>
            </a:r>
            <a:r>
              <a:rPr lang="en-US" sz="2800" dirty="0"/>
              <a:t> that wraps the </a:t>
            </a:r>
            <a:r>
              <a:rPr lang="en-US" sz="2800" b="1" dirty="0"/>
              <a:t>validator.js</a:t>
            </a:r>
            <a:r>
              <a:rPr lang="en-US" sz="2800" dirty="0"/>
              <a:t> library.</a:t>
            </a:r>
            <a:br>
              <a:rPr lang="en-US" sz="2800" dirty="0"/>
            </a:br>
            <a:r>
              <a:rPr lang="en-US" sz="2800" dirty="0"/>
              <a:t>It helps you validate and sanitize incoming request data (e.g., from </a:t>
            </a:r>
            <a:r>
              <a:rPr lang="en-US" sz="2800" dirty="0" err="1">
                <a:latin typeface="Courier New" panose="02070309020205020404" pitchFamily="49" charset="0"/>
              </a:rPr>
              <a:t>req.body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</a:rPr>
              <a:t>req.params</a:t>
            </a:r>
            <a:r>
              <a:rPr lang="en-US" sz="2800" dirty="0"/>
              <a:t>, or </a:t>
            </a:r>
            <a:r>
              <a:rPr lang="en-US" sz="2800" dirty="0" err="1">
                <a:latin typeface="Courier New" panose="02070309020205020404" pitchFamily="49" charset="0"/>
              </a:rPr>
              <a:t>req.query</a:t>
            </a:r>
            <a:r>
              <a:rPr lang="en-US" sz="2800" dirty="0"/>
              <a:t>).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A2FE3-51FB-5ABD-2C72-842A75165BBB}"/>
              </a:ext>
            </a:extLst>
          </p:cNvPr>
          <p:cNvSpPr txBox="1"/>
          <p:nvPr/>
        </p:nvSpPr>
        <p:spPr>
          <a:xfrm>
            <a:off x="1079292" y="2654216"/>
            <a:ext cx="103582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 err="1"/>
              <a:t>npm</a:t>
            </a:r>
            <a:r>
              <a:rPr lang="en-IN" sz="4800" b="1" dirty="0"/>
              <a:t> install express express-validator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F0332-B913-1D53-9452-BC92D585D522}"/>
              </a:ext>
            </a:extLst>
          </p:cNvPr>
          <p:cNvSpPr txBox="1"/>
          <p:nvPr/>
        </p:nvSpPr>
        <p:spPr>
          <a:xfrm>
            <a:off x="5715001" y="4084262"/>
            <a:ext cx="6093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project/</a:t>
            </a:r>
          </a:p>
          <a:p>
            <a:r>
              <a:rPr lang="en-IN" sz="2800" dirty="0"/>
              <a:t>│</a:t>
            </a:r>
          </a:p>
          <a:p>
            <a:r>
              <a:rPr lang="en-IN" sz="2800" dirty="0"/>
              <a:t>├── app.js</a:t>
            </a:r>
          </a:p>
          <a:p>
            <a:r>
              <a:rPr lang="en-IN" sz="2800" dirty="0"/>
              <a:t>└── </a:t>
            </a:r>
            <a:r>
              <a:rPr lang="en-IN" sz="2800" dirty="0" err="1"/>
              <a:t>package.json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76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049A9-F997-6D13-7AA0-B6C0330F2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3" y="198068"/>
            <a:ext cx="11452487" cy="61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6B1C6-119B-791D-93AE-DDA81C63D8A6}"/>
              </a:ext>
            </a:extLst>
          </p:cNvPr>
          <p:cNvSpPr txBox="1"/>
          <p:nvPr/>
        </p:nvSpPr>
        <p:spPr>
          <a:xfrm>
            <a:off x="6230983" y="-25262"/>
            <a:ext cx="576596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    body('age')</a:t>
            </a:r>
          </a:p>
          <a:p>
            <a:r>
              <a:rPr lang="en-IN" sz="1600" dirty="0"/>
              <a:t>      .optional()</a:t>
            </a:r>
          </a:p>
          <a:p>
            <a:r>
              <a:rPr lang="en-IN" sz="1600" dirty="0"/>
              <a:t>      .</a:t>
            </a:r>
            <a:r>
              <a:rPr lang="en-IN" sz="1600" dirty="0" err="1"/>
              <a:t>isInt</a:t>
            </a:r>
            <a:r>
              <a:rPr lang="en-IN" sz="1600" dirty="0"/>
              <a:t>({ min: 18 }).</a:t>
            </a:r>
            <a:r>
              <a:rPr lang="en-IN" sz="1600" dirty="0" err="1"/>
              <a:t>withMessage</a:t>
            </a:r>
            <a:r>
              <a:rPr lang="en-IN" sz="1600" dirty="0"/>
              <a:t>('You must be at least 18 years old'),</a:t>
            </a:r>
          </a:p>
          <a:p>
            <a:r>
              <a:rPr lang="en-IN" sz="1600" dirty="0"/>
              <a:t>  ],</a:t>
            </a:r>
          </a:p>
          <a:p>
            <a:endParaRPr lang="en-IN" sz="1600" dirty="0"/>
          </a:p>
          <a:p>
            <a:r>
              <a:rPr lang="en-IN" sz="1600" dirty="0"/>
              <a:t> (</a:t>
            </a:r>
            <a:r>
              <a:rPr lang="en-IN" sz="1600" dirty="0" err="1"/>
              <a:t>req</a:t>
            </a:r>
            <a:r>
              <a:rPr lang="en-IN" sz="1600" dirty="0"/>
              <a:t>, res) =&gt; {</a:t>
            </a:r>
          </a:p>
          <a:p>
            <a:r>
              <a:rPr lang="en-IN" sz="1600" dirty="0"/>
              <a:t>    // Finds validation errors in this request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const</a:t>
            </a:r>
            <a:r>
              <a:rPr lang="en-IN" sz="1600" dirty="0"/>
              <a:t> errors = </a:t>
            </a:r>
            <a:r>
              <a:rPr lang="en-IN" sz="1600" dirty="0" err="1"/>
              <a:t>validationResult</a:t>
            </a:r>
            <a:r>
              <a:rPr lang="en-IN" sz="1600" dirty="0"/>
              <a:t>(</a:t>
            </a:r>
            <a:r>
              <a:rPr lang="en-IN" sz="1600" dirty="0" err="1"/>
              <a:t>req</a:t>
            </a:r>
            <a:r>
              <a:rPr lang="en-IN" sz="1600" dirty="0"/>
              <a:t>);</a:t>
            </a:r>
          </a:p>
          <a:p>
            <a:endParaRPr lang="en-IN" sz="1600" dirty="0"/>
          </a:p>
          <a:p>
            <a:r>
              <a:rPr lang="en-IN" sz="1600" dirty="0"/>
              <a:t>    if (!</a:t>
            </a:r>
            <a:r>
              <a:rPr lang="en-IN" sz="1600" dirty="0" err="1"/>
              <a:t>errors.</a:t>
            </a:r>
            <a:r>
              <a:rPr lang="en-IN" dirty="0" err="1"/>
              <a:t>isEmpty</a:t>
            </a:r>
            <a:r>
              <a:rPr lang="en-IN" sz="1600" dirty="0"/>
              <a:t>()) {</a:t>
            </a:r>
          </a:p>
          <a:p>
            <a:r>
              <a:rPr lang="en-IN" sz="1600" dirty="0"/>
              <a:t>      // If there are validation errors, return them</a:t>
            </a:r>
          </a:p>
          <a:p>
            <a:r>
              <a:rPr lang="en-IN" sz="1600" dirty="0"/>
              <a:t>      return </a:t>
            </a:r>
            <a:r>
              <a:rPr lang="en-IN" sz="1600" dirty="0" err="1"/>
              <a:t>res.status</a:t>
            </a:r>
            <a:r>
              <a:rPr lang="en-IN" sz="1600" dirty="0"/>
              <a:t>(400).</a:t>
            </a:r>
            <a:r>
              <a:rPr lang="en-IN" sz="1600" dirty="0" err="1"/>
              <a:t>json</a:t>
            </a:r>
            <a:r>
              <a:rPr lang="en-IN" sz="1600" dirty="0"/>
              <a:t>({ errors: </a:t>
            </a:r>
            <a:r>
              <a:rPr lang="en-IN" sz="1600" dirty="0" err="1"/>
              <a:t>errors.array</a:t>
            </a:r>
            <a:r>
              <a:rPr lang="en-IN" sz="1600" dirty="0"/>
              <a:t>() });</a:t>
            </a:r>
          </a:p>
          <a:p>
            <a:r>
              <a:rPr lang="en-IN" sz="1600" dirty="0"/>
              <a:t>    }</a:t>
            </a:r>
          </a:p>
          <a:p>
            <a:endParaRPr lang="en-IN" sz="1600" dirty="0"/>
          </a:p>
          <a:p>
            <a:r>
              <a:rPr lang="en-IN" sz="1600" dirty="0"/>
              <a:t>    // If validation passed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res.json</a:t>
            </a:r>
            <a:r>
              <a:rPr lang="en-IN" sz="1600" dirty="0"/>
              <a:t>({</a:t>
            </a:r>
          </a:p>
          <a:p>
            <a:r>
              <a:rPr lang="en-IN" sz="1600" dirty="0"/>
              <a:t>      message: 'User registered successfully!',</a:t>
            </a:r>
          </a:p>
          <a:p>
            <a:r>
              <a:rPr lang="en-IN" sz="1600" dirty="0"/>
              <a:t>      data: </a:t>
            </a:r>
            <a:r>
              <a:rPr lang="en-IN" sz="1600" dirty="0" err="1"/>
              <a:t>req.body</a:t>
            </a:r>
            <a:r>
              <a:rPr lang="en-IN" sz="1600" dirty="0"/>
              <a:t>,</a:t>
            </a:r>
          </a:p>
          <a:p>
            <a:r>
              <a:rPr lang="en-IN" sz="1600" dirty="0"/>
              <a:t>    });</a:t>
            </a:r>
          </a:p>
          <a:p>
            <a:r>
              <a:rPr lang="en-IN" sz="1600" dirty="0"/>
              <a:t>  }</a:t>
            </a:r>
          </a:p>
          <a:p>
            <a:r>
              <a:rPr lang="en-IN" sz="1600" dirty="0"/>
              <a:t>);</a:t>
            </a:r>
          </a:p>
          <a:p>
            <a:endParaRPr lang="en-IN" sz="1600" dirty="0"/>
          </a:p>
          <a:p>
            <a:r>
              <a:rPr lang="en-IN" sz="1600" dirty="0"/>
              <a:t>// Start the server</a:t>
            </a:r>
          </a:p>
          <a:p>
            <a:r>
              <a:rPr lang="en-IN" sz="1600" dirty="0" err="1"/>
              <a:t>app.listen</a:t>
            </a:r>
            <a:r>
              <a:rPr lang="en-IN" sz="1600" dirty="0"/>
              <a:t>(3000, () =&gt; console.log('Server running on port 3000'));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2CCDD-E858-4705-02C7-C26295141BD5}"/>
              </a:ext>
            </a:extLst>
          </p:cNvPr>
          <p:cNvSpPr txBox="1"/>
          <p:nvPr/>
        </p:nvSpPr>
        <p:spPr>
          <a:xfrm>
            <a:off x="286491" y="209869"/>
            <a:ext cx="612648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/>
              <a:t>const</a:t>
            </a:r>
            <a:r>
              <a:rPr lang="en-IN" sz="1600" dirty="0"/>
              <a:t> express = require('</a:t>
            </a:r>
            <a:r>
              <a:rPr lang="en-IN" sz="1600" dirty="0" err="1"/>
              <a:t>express'</a:t>
            </a:r>
            <a:r>
              <a:rPr lang="en-IN" sz="1600" dirty="0"/>
              <a:t>);</a:t>
            </a:r>
          </a:p>
          <a:p>
            <a:r>
              <a:rPr lang="en-IN" sz="1600" dirty="0" err="1"/>
              <a:t>const</a:t>
            </a:r>
            <a:r>
              <a:rPr lang="en-IN" sz="1600" dirty="0"/>
              <a:t> { body, </a:t>
            </a:r>
            <a:r>
              <a:rPr lang="en-IN" sz="1600" dirty="0" err="1"/>
              <a:t>validationResult</a:t>
            </a:r>
            <a:r>
              <a:rPr lang="en-IN" sz="1600" dirty="0"/>
              <a:t> } = require('express-validator');</a:t>
            </a:r>
          </a:p>
          <a:p>
            <a:endParaRPr lang="en-IN" sz="1600" dirty="0"/>
          </a:p>
          <a:p>
            <a:r>
              <a:rPr lang="en-IN" sz="1600" dirty="0" err="1"/>
              <a:t>const</a:t>
            </a:r>
            <a:r>
              <a:rPr lang="en-IN" sz="1600" dirty="0"/>
              <a:t> app = express();</a:t>
            </a:r>
          </a:p>
          <a:p>
            <a:endParaRPr lang="en-IN" sz="1600" dirty="0"/>
          </a:p>
          <a:p>
            <a:r>
              <a:rPr lang="en-IN" sz="1600" dirty="0" err="1"/>
              <a:t>app.use</a:t>
            </a:r>
            <a:r>
              <a:rPr lang="en-IN" sz="1600" dirty="0"/>
              <a:t>(</a:t>
            </a:r>
            <a:r>
              <a:rPr lang="en-IN" sz="1600" dirty="0" err="1"/>
              <a:t>express.json</a:t>
            </a:r>
            <a:r>
              <a:rPr lang="en-IN" sz="1600" dirty="0"/>
              <a:t>()); // To parse JSON request body</a:t>
            </a:r>
          </a:p>
          <a:p>
            <a:endParaRPr lang="en-IN" sz="1600" dirty="0"/>
          </a:p>
          <a:p>
            <a:r>
              <a:rPr lang="en-IN" sz="1600" dirty="0"/>
              <a:t>// POST /register route</a:t>
            </a:r>
          </a:p>
          <a:p>
            <a:r>
              <a:rPr lang="en-IN" sz="1600" dirty="0" err="1"/>
              <a:t>app.post</a:t>
            </a:r>
            <a:r>
              <a:rPr lang="en-IN" sz="1600" dirty="0"/>
              <a:t>(</a:t>
            </a:r>
          </a:p>
          <a:p>
            <a:r>
              <a:rPr lang="en-IN" sz="1600" dirty="0"/>
              <a:t>  '/register',</a:t>
            </a:r>
          </a:p>
          <a:p>
            <a:r>
              <a:rPr lang="en-IN" sz="1600" dirty="0"/>
              <a:t>  [</a:t>
            </a:r>
          </a:p>
          <a:p>
            <a:r>
              <a:rPr lang="en-IN" sz="1600" dirty="0"/>
              <a:t>    // Validation rules</a:t>
            </a:r>
          </a:p>
          <a:p>
            <a:r>
              <a:rPr lang="en-IN" sz="1600" dirty="0"/>
              <a:t>    body('name')</a:t>
            </a:r>
          </a:p>
          <a:p>
            <a:r>
              <a:rPr lang="en-IN" sz="1600" dirty="0"/>
              <a:t>      .</a:t>
            </a:r>
            <a:r>
              <a:rPr lang="en-IN" sz="1600" dirty="0" err="1"/>
              <a:t>notEmpty</a:t>
            </a:r>
            <a:r>
              <a:rPr lang="en-IN" sz="1600" dirty="0"/>
              <a:t>().</a:t>
            </a:r>
            <a:r>
              <a:rPr lang="en-IN" sz="1600" dirty="0" err="1"/>
              <a:t>withMessage</a:t>
            </a:r>
            <a:r>
              <a:rPr lang="en-IN" sz="1600" dirty="0"/>
              <a:t>('Name is required')</a:t>
            </a:r>
          </a:p>
          <a:p>
            <a:r>
              <a:rPr lang="en-IN" sz="1600" dirty="0"/>
              <a:t>      .</a:t>
            </a:r>
            <a:r>
              <a:rPr lang="en-IN" sz="1600" dirty="0" err="1"/>
              <a:t>isLength</a:t>
            </a:r>
            <a:r>
              <a:rPr lang="en-IN" sz="1600" dirty="0"/>
              <a:t>({ min: 3 }).</a:t>
            </a:r>
            <a:r>
              <a:rPr lang="en-IN" sz="1600" dirty="0" err="1"/>
              <a:t>withMessage</a:t>
            </a:r>
            <a:r>
              <a:rPr lang="en-IN" sz="1600" dirty="0"/>
              <a:t>('Name must be at least 3 characters long'),</a:t>
            </a:r>
          </a:p>
          <a:p>
            <a:endParaRPr lang="en-IN" sz="1600" dirty="0"/>
          </a:p>
          <a:p>
            <a:r>
              <a:rPr lang="en-IN" sz="1600" dirty="0"/>
              <a:t>    body('email')</a:t>
            </a:r>
          </a:p>
          <a:p>
            <a:r>
              <a:rPr lang="en-IN" sz="1600" dirty="0"/>
              <a:t>      .</a:t>
            </a:r>
            <a:r>
              <a:rPr lang="en-IN" sz="1600" dirty="0" err="1"/>
              <a:t>isEmail</a:t>
            </a:r>
            <a:r>
              <a:rPr lang="en-IN" sz="1600" dirty="0"/>
              <a:t>().</a:t>
            </a:r>
            <a:r>
              <a:rPr lang="en-IN" sz="1600" dirty="0" err="1"/>
              <a:t>withMessage</a:t>
            </a:r>
            <a:r>
              <a:rPr lang="en-IN" sz="1600" dirty="0"/>
              <a:t>('Please enter a valid email’),</a:t>
            </a:r>
          </a:p>
          <a:p>
            <a:endParaRPr lang="en-IN" sz="1600" dirty="0"/>
          </a:p>
          <a:p>
            <a:r>
              <a:rPr lang="en-IN" sz="1600" dirty="0"/>
              <a:t> body('password')</a:t>
            </a:r>
          </a:p>
          <a:p>
            <a:r>
              <a:rPr lang="en-IN" sz="1600" dirty="0"/>
              <a:t>      .</a:t>
            </a:r>
            <a:r>
              <a:rPr lang="en-IN" sz="1600" dirty="0" err="1"/>
              <a:t>isLength</a:t>
            </a:r>
            <a:r>
              <a:rPr lang="en-IN" sz="1600" dirty="0"/>
              <a:t>({ min: 6 }).</a:t>
            </a:r>
            <a:r>
              <a:rPr lang="en-IN" sz="1600" dirty="0" err="1"/>
              <a:t>withMessage</a:t>
            </a:r>
            <a:r>
              <a:rPr lang="en-IN" sz="1600" dirty="0"/>
              <a:t>('Password must be at least 6 characters long'),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297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9AD964-D3E7-2CC0-CAA8-DDFF01FEB180}"/>
              </a:ext>
            </a:extLst>
          </p:cNvPr>
          <p:cNvSpPr txBox="1"/>
          <p:nvPr/>
        </p:nvSpPr>
        <p:spPr>
          <a:xfrm>
            <a:off x="773975" y="791030"/>
            <a:ext cx="9976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curl -X POST http://localhost:3000/register \</a:t>
            </a:r>
          </a:p>
          <a:p>
            <a:r>
              <a:rPr lang="en-IN" dirty="0"/>
              <a:t>-H "Content-Type: application/</a:t>
            </a:r>
            <a:r>
              <a:rPr lang="en-IN" dirty="0" err="1"/>
              <a:t>json</a:t>
            </a:r>
            <a:r>
              <a:rPr lang="en-IN" dirty="0"/>
              <a:t>" \</a:t>
            </a:r>
          </a:p>
          <a:p>
            <a:r>
              <a:rPr lang="en-IN" dirty="0"/>
              <a:t>-d '{"name": "John Doe", "email": "john@example.com", "password": "secret123", "age": 22}'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1F6C4-B084-57B1-D286-39654F6C2969}"/>
              </a:ext>
            </a:extLst>
          </p:cNvPr>
          <p:cNvSpPr txBox="1"/>
          <p:nvPr/>
        </p:nvSpPr>
        <p:spPr>
          <a:xfrm>
            <a:off x="4823460" y="2854796"/>
            <a:ext cx="609382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//JSON FILE ON POSTMAN</a:t>
            </a:r>
          </a:p>
          <a:p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"message": "User registered successfully!",</a:t>
            </a:r>
          </a:p>
          <a:p>
            <a:r>
              <a:rPr lang="en-IN" dirty="0"/>
              <a:t>  "data": {</a:t>
            </a:r>
          </a:p>
          <a:p>
            <a:r>
              <a:rPr lang="en-IN" dirty="0"/>
              <a:t>    "name": "John Doe",</a:t>
            </a:r>
          </a:p>
          <a:p>
            <a:r>
              <a:rPr lang="en-IN" dirty="0"/>
              <a:t>    "email": "john@example.com",</a:t>
            </a:r>
          </a:p>
          <a:p>
            <a:r>
              <a:rPr lang="en-IN" dirty="0"/>
              <a:t>    "password": "secret123",</a:t>
            </a:r>
          </a:p>
          <a:p>
            <a:r>
              <a:rPr lang="en-IN" dirty="0"/>
              <a:t>    "age": 22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40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B0F3C-6D6A-D3D6-AF58-BB603F851818}"/>
              </a:ext>
            </a:extLst>
          </p:cNvPr>
          <p:cNvSpPr txBox="1"/>
          <p:nvPr/>
        </p:nvSpPr>
        <p:spPr>
          <a:xfrm>
            <a:off x="930729" y="566678"/>
            <a:ext cx="60938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//RESPONSE </a:t>
            </a:r>
          </a:p>
          <a:p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"errors": [</a:t>
            </a:r>
          </a:p>
          <a:p>
            <a:r>
              <a:rPr lang="en-IN" dirty="0"/>
              <a:t>    { "</a:t>
            </a:r>
            <a:r>
              <a:rPr lang="en-IN" dirty="0" err="1"/>
              <a:t>msg</a:t>
            </a:r>
            <a:r>
              <a:rPr lang="en-IN" dirty="0"/>
              <a:t>": "Name is required", "param": "name", "location": "body" },</a:t>
            </a:r>
          </a:p>
          <a:p>
            <a:r>
              <a:rPr lang="en-IN" dirty="0"/>
              <a:t>    { "</a:t>
            </a:r>
            <a:r>
              <a:rPr lang="en-IN" dirty="0" err="1"/>
              <a:t>msg</a:t>
            </a:r>
            <a:r>
              <a:rPr lang="en-IN" dirty="0"/>
              <a:t>": "Please enter a valid email", "param": "email", "location": "body" },</a:t>
            </a:r>
          </a:p>
          <a:p>
            <a:r>
              <a:rPr lang="en-IN" dirty="0"/>
              <a:t>    { "</a:t>
            </a:r>
            <a:r>
              <a:rPr lang="en-IN" dirty="0" err="1"/>
              <a:t>msg</a:t>
            </a:r>
            <a:r>
              <a:rPr lang="en-IN" dirty="0"/>
              <a:t>": "Password must be at least 6 characters long", "param": "password", "location": "body" }</a:t>
            </a:r>
          </a:p>
          <a:p>
            <a:r>
              <a:rPr lang="en-IN" dirty="0"/>
              <a:t>  ]</a:t>
            </a:r>
          </a:p>
          <a:p>
            <a:r>
              <a:rPr lang="en-IN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71F6-4FC0-E24D-ECE2-473B27AAE192}"/>
              </a:ext>
            </a:extLst>
          </p:cNvPr>
          <p:cNvSpPr txBox="1"/>
          <p:nvPr/>
        </p:nvSpPr>
        <p:spPr>
          <a:xfrm>
            <a:off x="6096000" y="3982998"/>
            <a:ext cx="6093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//SANITIZATION</a:t>
            </a:r>
          </a:p>
          <a:p>
            <a:r>
              <a:rPr lang="en-IN" dirty="0"/>
              <a:t>//</a:t>
            </a:r>
            <a:r>
              <a:rPr lang="en-US" dirty="0"/>
              <a:t>This cleans up whitespace or unwanted characters before validation.</a:t>
            </a:r>
            <a:endParaRPr lang="en-IN" dirty="0"/>
          </a:p>
          <a:p>
            <a:endParaRPr lang="en-IN" dirty="0"/>
          </a:p>
          <a:p>
            <a:r>
              <a:rPr lang="en-IN" dirty="0"/>
              <a:t>body('email').</a:t>
            </a:r>
            <a:r>
              <a:rPr lang="en-IN" dirty="0" err="1"/>
              <a:t>normalizeEmail</a:t>
            </a:r>
            <a:r>
              <a:rPr lang="en-IN" dirty="0"/>
              <a:t>(),</a:t>
            </a:r>
          </a:p>
          <a:p>
            <a:r>
              <a:rPr lang="en-IN" dirty="0"/>
              <a:t>body('name').trim().escape(),</a:t>
            </a:r>
          </a:p>
        </p:txBody>
      </p:sp>
    </p:spTree>
    <p:extLst>
      <p:ext uri="{BB962C8B-B14F-4D97-AF65-F5344CB8AC3E}">
        <p14:creationId xmlns:p14="http://schemas.microsoft.com/office/powerpoint/2010/main" val="41149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6A96E9-8B03-0426-35A2-7F40B03A8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20325"/>
              </p:ext>
            </p:extLst>
          </p:nvPr>
        </p:nvGraphicFramePr>
        <p:xfrm>
          <a:off x="838200" y="705394"/>
          <a:ext cx="10515600" cy="544721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743651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37609585"/>
                    </a:ext>
                  </a:extLst>
                </a:gridCol>
              </a:tblGrid>
              <a:tr h="947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599296"/>
                  </a:ext>
                </a:extLst>
              </a:tr>
              <a:tr h="1657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Import validator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const { body, validationResult } = require('express-validator')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029798"/>
                  </a:ext>
                </a:extLst>
              </a:tr>
              <a:tr h="947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Add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Pass array of body() middlewares before route handler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691551"/>
                  </a:ext>
                </a:extLst>
              </a:tr>
              <a:tr h="947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Check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validationResult(req)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987450"/>
                  </a:ext>
                </a:extLst>
              </a:tr>
              <a:tr h="947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Return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res.status</a:t>
                      </a:r>
                      <a:r>
                        <a:rPr lang="en-IN" dirty="0"/>
                        <a:t>(400).</a:t>
                      </a:r>
                      <a:r>
                        <a:rPr lang="en-IN" dirty="0" err="1"/>
                        <a:t>json</a:t>
                      </a:r>
                      <a:r>
                        <a:rPr lang="en-IN" dirty="0"/>
                        <a:t>({ errors: </a:t>
                      </a:r>
                      <a:r>
                        <a:rPr lang="en-IN" dirty="0" err="1"/>
                        <a:t>errors.array</a:t>
                      </a:r>
                      <a:r>
                        <a:rPr lang="en-IN" dirty="0"/>
                        <a:t>() })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5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9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A1FC5A-663D-EFE2-F44E-5B963EC56A4F}"/>
              </a:ext>
            </a:extLst>
          </p:cNvPr>
          <p:cNvSpPr txBox="1"/>
          <p:nvPr/>
        </p:nvSpPr>
        <p:spPr>
          <a:xfrm>
            <a:off x="826226" y="474842"/>
            <a:ext cx="108780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</a:rPr>
              <a:t>express-session</a:t>
            </a:r>
            <a:r>
              <a:rPr lang="en-US" dirty="0"/>
              <a:t> is a middleware for Express that allows you to </a:t>
            </a:r>
            <a:r>
              <a:rPr lang="en-US" b="1" dirty="0"/>
              <a:t>store data about a user between HTTP requests</a:t>
            </a:r>
            <a:r>
              <a:rPr lang="en-US" dirty="0"/>
              <a:t> —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login sessions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shopping carts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temporary flash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F8171-0E75-799A-6495-579A90E5428D}"/>
              </a:ext>
            </a:extLst>
          </p:cNvPr>
          <p:cNvSpPr txBox="1"/>
          <p:nvPr/>
        </p:nvSpPr>
        <p:spPr>
          <a:xfrm>
            <a:off x="1541417" y="2721114"/>
            <a:ext cx="8134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 err="1"/>
              <a:t>npm</a:t>
            </a:r>
            <a:r>
              <a:rPr lang="en-IN" sz="4000" b="1" dirty="0"/>
              <a:t> install express express-session</a:t>
            </a:r>
          </a:p>
        </p:txBody>
      </p:sp>
    </p:spTree>
    <p:extLst>
      <p:ext uri="{BB962C8B-B14F-4D97-AF65-F5344CB8AC3E}">
        <p14:creationId xmlns:p14="http://schemas.microsoft.com/office/powerpoint/2010/main" val="1323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F0071-2CFC-E330-257B-6E8AC0EFEBDA}"/>
              </a:ext>
            </a:extLst>
          </p:cNvPr>
          <p:cNvSpPr txBox="1"/>
          <p:nvPr/>
        </p:nvSpPr>
        <p:spPr>
          <a:xfrm>
            <a:off x="2178" y="670288"/>
            <a:ext cx="60938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session = require('express-session');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r>
              <a:rPr lang="en-IN" dirty="0" err="1"/>
              <a:t>const</a:t>
            </a:r>
            <a:r>
              <a:rPr lang="en-IN" dirty="0"/>
              <a:t> PORT = 3000;</a:t>
            </a:r>
          </a:p>
          <a:p>
            <a:endParaRPr lang="en-IN" dirty="0"/>
          </a:p>
          <a:p>
            <a:r>
              <a:rPr lang="en-IN" dirty="0"/>
              <a:t>// Configure session middleware</a:t>
            </a:r>
          </a:p>
          <a:p>
            <a:r>
              <a:rPr lang="en-IN" dirty="0" err="1"/>
              <a:t>app.use</a:t>
            </a:r>
            <a:r>
              <a:rPr lang="en-IN" dirty="0"/>
              <a:t>(session({</a:t>
            </a:r>
          </a:p>
          <a:p>
            <a:r>
              <a:rPr lang="en-IN" dirty="0"/>
              <a:t>  secret: '</a:t>
            </a:r>
            <a:r>
              <a:rPr lang="en-IN" dirty="0" err="1"/>
              <a:t>mysecretkey</a:t>
            </a:r>
            <a:r>
              <a:rPr lang="en-IN" dirty="0"/>
              <a:t>', // change this to a strong secret key</a:t>
            </a:r>
          </a:p>
          <a:p>
            <a:r>
              <a:rPr lang="en-IN" dirty="0"/>
              <a:t>  resave: false,          // don’t save session if unmodified</a:t>
            </a:r>
          </a:p>
          <a:p>
            <a:r>
              <a:rPr lang="en-IN" dirty="0"/>
              <a:t>  </a:t>
            </a:r>
            <a:r>
              <a:rPr lang="en-IN" dirty="0" err="1"/>
              <a:t>saveUninitialized</a:t>
            </a:r>
            <a:r>
              <a:rPr lang="en-IN" dirty="0"/>
              <a:t>: true, // save new sessions</a:t>
            </a:r>
          </a:p>
          <a:p>
            <a:r>
              <a:rPr lang="en-IN" dirty="0"/>
              <a:t>  cookie: { secure: false } // set true if using https</a:t>
            </a:r>
          </a:p>
          <a:p>
            <a:r>
              <a:rPr lang="en-IN" dirty="0"/>
              <a:t>}));</a:t>
            </a:r>
          </a:p>
          <a:p>
            <a:endParaRPr lang="en-IN" dirty="0"/>
          </a:p>
          <a:p>
            <a:r>
              <a:rPr lang="en-IN" dirty="0"/>
              <a:t>// Route to set a session variable</a:t>
            </a:r>
          </a:p>
          <a:p>
            <a:r>
              <a:rPr lang="en-IN" dirty="0" err="1"/>
              <a:t>app.get</a:t>
            </a:r>
            <a:r>
              <a:rPr lang="en-IN" dirty="0"/>
              <a:t>('/set-session',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req.session.username</a:t>
            </a:r>
            <a:r>
              <a:rPr lang="en-IN" dirty="0"/>
              <a:t> = '</a:t>
            </a:r>
            <a:r>
              <a:rPr lang="en-IN" dirty="0" err="1"/>
              <a:t>JohnDoe</a:t>
            </a:r>
            <a:r>
              <a:rPr lang="en-IN" dirty="0"/>
              <a:t>';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('Session data set!');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8047C-0159-2552-7B43-0561DB55A674}"/>
              </a:ext>
            </a:extLst>
          </p:cNvPr>
          <p:cNvSpPr txBox="1"/>
          <p:nvPr/>
        </p:nvSpPr>
        <p:spPr>
          <a:xfrm>
            <a:off x="5629005" y="531788"/>
            <a:ext cx="60938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Route to get session variable</a:t>
            </a:r>
          </a:p>
          <a:p>
            <a:r>
              <a:rPr lang="en-IN" dirty="0" err="1"/>
              <a:t>app.get</a:t>
            </a:r>
            <a:r>
              <a:rPr lang="en-IN" dirty="0"/>
              <a:t>('/get-session',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if (</a:t>
            </a:r>
            <a:r>
              <a:rPr lang="en-IN" dirty="0" err="1"/>
              <a:t>req.session.username</a:t>
            </a:r>
            <a:r>
              <a:rPr lang="en-IN" dirty="0"/>
              <a:t>) {</a:t>
            </a:r>
          </a:p>
          <a:p>
            <a:r>
              <a:rPr lang="en-IN" dirty="0"/>
              <a:t>    </a:t>
            </a:r>
            <a:r>
              <a:rPr lang="en-IN" dirty="0" err="1"/>
              <a:t>res.send</a:t>
            </a:r>
            <a:r>
              <a:rPr lang="en-IN" dirty="0"/>
              <a:t>(`Hello ${</a:t>
            </a:r>
            <a:r>
              <a:rPr lang="en-IN" dirty="0" err="1"/>
              <a:t>req.session.username</a:t>
            </a:r>
            <a:r>
              <a:rPr lang="en-IN" dirty="0"/>
              <a:t>}`);</a:t>
            </a:r>
          </a:p>
          <a:p>
            <a:r>
              <a:rPr lang="en-IN" dirty="0"/>
              <a:t>  } else {</a:t>
            </a:r>
          </a:p>
          <a:p>
            <a:r>
              <a:rPr lang="en-IN" dirty="0"/>
              <a:t>    </a:t>
            </a:r>
            <a:r>
              <a:rPr lang="en-IN" dirty="0" err="1"/>
              <a:t>res.send</a:t>
            </a:r>
            <a:r>
              <a:rPr lang="en-IN" dirty="0"/>
              <a:t>('No session found');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});</a:t>
            </a:r>
          </a:p>
          <a:p>
            <a:r>
              <a:rPr lang="en-IN" dirty="0"/>
              <a:t>// Route to destroy the session</a:t>
            </a:r>
          </a:p>
          <a:p>
            <a:r>
              <a:rPr lang="en-IN" dirty="0" err="1"/>
              <a:t>app.get</a:t>
            </a:r>
            <a:r>
              <a:rPr lang="en-IN" dirty="0"/>
              <a:t>('/logout',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req.session.destroy</a:t>
            </a:r>
            <a:r>
              <a:rPr lang="en-IN" dirty="0"/>
              <a:t>(err =&gt; {</a:t>
            </a:r>
          </a:p>
          <a:p>
            <a:r>
              <a:rPr lang="en-IN" dirty="0"/>
              <a:t>    if (err) {</a:t>
            </a:r>
          </a:p>
          <a:p>
            <a:r>
              <a:rPr lang="en-IN" dirty="0"/>
              <a:t>      return </a:t>
            </a:r>
            <a:r>
              <a:rPr lang="en-IN" dirty="0" err="1"/>
              <a:t>res.send</a:t>
            </a:r>
            <a:r>
              <a:rPr lang="en-IN" dirty="0"/>
              <a:t>('Error destroying session');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  </a:t>
            </a:r>
            <a:r>
              <a:rPr lang="en-IN" dirty="0" err="1"/>
              <a:t>res.send</a:t>
            </a:r>
            <a:r>
              <a:rPr lang="en-IN" dirty="0"/>
              <a:t>('Session destroyed!');</a:t>
            </a:r>
          </a:p>
          <a:p>
            <a:r>
              <a:rPr lang="en-IN" dirty="0"/>
              <a:t>  });</a:t>
            </a:r>
          </a:p>
          <a:p>
            <a:r>
              <a:rPr lang="en-IN" dirty="0"/>
              <a:t>});</a:t>
            </a:r>
          </a:p>
          <a:p>
            <a:r>
              <a:rPr lang="en-IN" dirty="0" err="1"/>
              <a:t>app.listen</a:t>
            </a:r>
            <a:r>
              <a:rPr lang="en-IN" dirty="0"/>
              <a:t>(PORT, () =&gt; {</a:t>
            </a:r>
          </a:p>
          <a:p>
            <a:r>
              <a:rPr lang="en-IN" dirty="0"/>
              <a:t>  console.log(`Server running on http://localhost:${PORT}`);</a:t>
            </a:r>
          </a:p>
          <a:p>
            <a:r>
              <a:rPr lang="en-IN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232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04FA53-4DBA-B424-F867-B85ECDC7975D}"/>
              </a:ext>
            </a:extLst>
          </p:cNvPr>
          <p:cNvSpPr txBox="1"/>
          <p:nvPr/>
        </p:nvSpPr>
        <p:spPr>
          <a:xfrm>
            <a:off x="839289" y="801580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node app.js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7C772-B84F-4585-FA90-52DA027EC4A3}"/>
              </a:ext>
            </a:extLst>
          </p:cNvPr>
          <p:cNvSpPr txBox="1"/>
          <p:nvPr/>
        </p:nvSpPr>
        <p:spPr>
          <a:xfrm>
            <a:off x="3886200" y="1553867"/>
            <a:ext cx="60938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Then open your browser: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b="1" dirty="0"/>
              <a:t>http://localhost:3000/set-session</a:t>
            </a:r>
            <a:r>
              <a:rPr lang="en-US" dirty="0"/>
              <a:t> → sets the session.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b="1" dirty="0"/>
              <a:t>http://localhost:3000/get-session</a:t>
            </a:r>
            <a:r>
              <a:rPr lang="en-US" dirty="0"/>
              <a:t> → retrieves the session data.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b="1" dirty="0"/>
              <a:t>http://localhost:3000/logout</a:t>
            </a:r>
            <a:r>
              <a:rPr lang="en-US" dirty="0"/>
              <a:t> → destroys the session.</a:t>
            </a:r>
          </a:p>
        </p:txBody>
      </p:sp>
    </p:spTree>
    <p:extLst>
      <p:ext uri="{BB962C8B-B14F-4D97-AF65-F5344CB8AC3E}">
        <p14:creationId xmlns:p14="http://schemas.microsoft.com/office/powerpoint/2010/main" val="214412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9938A7-3FC8-F289-31CB-AF4C78C2555C}"/>
              </a:ext>
            </a:extLst>
          </p:cNvPr>
          <p:cNvSpPr txBox="1"/>
          <p:nvPr/>
        </p:nvSpPr>
        <p:spPr>
          <a:xfrm>
            <a:off x="363512" y="167603"/>
            <a:ext cx="6093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/>
              <a:t>cookie-parser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73334-3728-1A65-6C19-1FF7EE9BFA69}"/>
              </a:ext>
            </a:extLst>
          </p:cNvPr>
          <p:cNvSpPr txBox="1"/>
          <p:nvPr/>
        </p:nvSpPr>
        <p:spPr>
          <a:xfrm>
            <a:off x="1668906" y="4754594"/>
            <a:ext cx="6093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 err="1"/>
              <a:t>npm</a:t>
            </a:r>
            <a:r>
              <a:rPr lang="en-IN" sz="4400" b="1" dirty="0"/>
              <a:t> install cookie-parser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3B4AD-9B4A-7602-16DC-082086AC30FF}"/>
              </a:ext>
            </a:extLst>
          </p:cNvPr>
          <p:cNvSpPr txBox="1"/>
          <p:nvPr/>
        </p:nvSpPr>
        <p:spPr>
          <a:xfrm>
            <a:off x="1668906" y="1466804"/>
            <a:ext cx="105230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What it does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It’s a middleware that </a:t>
            </a:r>
            <a:r>
              <a:rPr lang="en-US" sz="3600" b="1" dirty="0"/>
              <a:t>parses cookies</a:t>
            </a:r>
            <a:r>
              <a:rPr lang="en-US" sz="3600" dirty="0"/>
              <a:t> attached to the client request.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It makes cookies available under </a:t>
            </a:r>
            <a:r>
              <a:rPr lang="en-US" sz="3600" dirty="0" err="1">
                <a:latin typeface="Courier New" panose="02070309020205020404" pitchFamily="49" charset="0"/>
              </a:rPr>
              <a:t>req.cookies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001F67-28DB-8C7C-65E4-436638C01DCA}"/>
              </a:ext>
            </a:extLst>
          </p:cNvPr>
          <p:cNvSpPr txBox="1"/>
          <p:nvPr/>
        </p:nvSpPr>
        <p:spPr>
          <a:xfrm>
            <a:off x="258580" y="708128"/>
            <a:ext cx="564004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app.js</a:t>
            </a:r>
          </a:p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cookieParser</a:t>
            </a:r>
            <a:r>
              <a:rPr lang="en-IN" dirty="0"/>
              <a:t> = require('cookie-parser');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endParaRPr lang="en-IN" dirty="0"/>
          </a:p>
          <a:p>
            <a:r>
              <a:rPr lang="en-IN" dirty="0"/>
              <a:t>// Use cookie-parser middleware</a:t>
            </a:r>
          </a:p>
          <a:p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cookieParser</a:t>
            </a:r>
            <a:r>
              <a:rPr lang="en-IN" dirty="0"/>
              <a:t>('</a:t>
            </a:r>
            <a:r>
              <a:rPr lang="en-IN" dirty="0" err="1"/>
              <a:t>mysecret</a:t>
            </a:r>
            <a:r>
              <a:rPr lang="en-IN" dirty="0"/>
              <a:t>')); // optional secret for signed cookies</a:t>
            </a:r>
          </a:p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// Set a cookie</a:t>
            </a:r>
          </a:p>
          <a:p>
            <a:r>
              <a:rPr lang="en-IN" dirty="0"/>
              <a:t>  </a:t>
            </a:r>
            <a:r>
              <a:rPr lang="en-IN" dirty="0" err="1"/>
              <a:t>res.cookie</a:t>
            </a:r>
            <a:r>
              <a:rPr lang="en-IN" dirty="0"/>
              <a:t>('username', '</a:t>
            </a:r>
            <a:r>
              <a:rPr lang="en-IN" dirty="0" err="1"/>
              <a:t>JohnDoe</a:t>
            </a:r>
            <a:r>
              <a:rPr lang="en-IN" dirty="0"/>
              <a:t>', { </a:t>
            </a:r>
            <a:r>
              <a:rPr lang="en-IN" dirty="0" err="1"/>
              <a:t>maxAge</a:t>
            </a:r>
            <a:r>
              <a:rPr lang="en-IN" dirty="0"/>
              <a:t>: 60000 }); // expires in 1 min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('Cookie has been set!');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3230C-DC69-90FB-D915-E7126F061238}"/>
              </a:ext>
            </a:extLst>
          </p:cNvPr>
          <p:cNvSpPr txBox="1"/>
          <p:nvPr/>
        </p:nvSpPr>
        <p:spPr>
          <a:xfrm>
            <a:off x="6096000" y="830547"/>
            <a:ext cx="55188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('/read-cookie',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// Access cookies</a:t>
            </a:r>
          </a:p>
          <a:p>
            <a:r>
              <a:rPr lang="en-IN" dirty="0"/>
              <a:t>  console.log(</a:t>
            </a:r>
            <a:r>
              <a:rPr lang="en-IN" dirty="0" err="1"/>
              <a:t>req.cookies</a:t>
            </a:r>
            <a:r>
              <a:rPr lang="en-IN" dirty="0"/>
              <a:t>);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(`Hello ${</a:t>
            </a:r>
            <a:r>
              <a:rPr lang="en-IN" dirty="0" err="1"/>
              <a:t>req.cookies.username</a:t>
            </a:r>
            <a:r>
              <a:rPr lang="en-IN" dirty="0"/>
              <a:t>}`);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('/clear-cookie',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res.clearCookie</a:t>
            </a:r>
            <a:r>
              <a:rPr lang="en-IN" dirty="0"/>
              <a:t>('username');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('Cookie cleared!');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app.listen</a:t>
            </a:r>
            <a:r>
              <a:rPr lang="en-IN" dirty="0"/>
              <a:t>(3000, () =&gt; console.log('Server running on http://localhost:3000'));</a:t>
            </a:r>
          </a:p>
        </p:txBody>
      </p:sp>
    </p:spTree>
    <p:extLst>
      <p:ext uri="{BB962C8B-B14F-4D97-AF65-F5344CB8AC3E}">
        <p14:creationId xmlns:p14="http://schemas.microsoft.com/office/powerpoint/2010/main" val="17929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3E388-A6F2-2774-0A68-84486E69C6E0}"/>
              </a:ext>
            </a:extLst>
          </p:cNvPr>
          <p:cNvSpPr txBox="1"/>
          <p:nvPr/>
        </p:nvSpPr>
        <p:spPr>
          <a:xfrm>
            <a:off x="618344" y="591553"/>
            <a:ext cx="100396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Output</a:t>
            </a:r>
            <a:endParaRPr lang="en-US" sz="3200" dirty="0"/>
          </a:p>
          <a:p>
            <a:pPr>
              <a:buFont typeface="+mj-lt"/>
              <a:buAutoNum type="arabicPeriod"/>
            </a:pPr>
            <a:r>
              <a:rPr lang="en-US" sz="3200" dirty="0"/>
              <a:t>Visit </a:t>
            </a:r>
            <a:r>
              <a:rPr lang="en-US" sz="3200" dirty="0">
                <a:latin typeface="Courier New" panose="02070309020205020404" pitchFamily="49" charset="0"/>
              </a:rPr>
              <a:t>/</a:t>
            </a:r>
            <a:r>
              <a:rPr lang="en-US" sz="3200" dirty="0"/>
              <a:t> → sets a cookie.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Visit </a:t>
            </a:r>
            <a:r>
              <a:rPr lang="en-US" sz="3200" dirty="0">
                <a:latin typeface="Courier New" panose="02070309020205020404" pitchFamily="49" charset="0"/>
              </a:rPr>
              <a:t>/read-cookie</a:t>
            </a:r>
            <a:r>
              <a:rPr lang="en-US" sz="3200" dirty="0"/>
              <a:t> → reads </a:t>
            </a:r>
            <a:r>
              <a:rPr lang="en-US" sz="3200" dirty="0">
                <a:latin typeface="Courier New" panose="02070309020205020404" pitchFamily="49" charset="0"/>
              </a:rPr>
              <a:t>username</a:t>
            </a:r>
            <a:r>
              <a:rPr lang="en-US" sz="3200" dirty="0"/>
              <a:t> cookie.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Visit </a:t>
            </a:r>
            <a:r>
              <a:rPr lang="en-US" sz="3200" dirty="0">
                <a:latin typeface="Courier New" panose="02070309020205020404" pitchFamily="49" charset="0"/>
              </a:rPr>
              <a:t>/clear-cookie</a:t>
            </a:r>
            <a:r>
              <a:rPr lang="en-US" sz="3200" dirty="0"/>
              <a:t> → removes it.</a:t>
            </a:r>
          </a:p>
        </p:txBody>
      </p:sp>
    </p:spTree>
    <p:extLst>
      <p:ext uri="{BB962C8B-B14F-4D97-AF65-F5344CB8AC3E}">
        <p14:creationId xmlns:p14="http://schemas.microsoft.com/office/powerpoint/2010/main" val="255020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90196-D0ED-2466-C3FE-6311B23D1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4" y="210201"/>
            <a:ext cx="11542425" cy="63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9F11F-3998-D519-061E-420420747C84}"/>
              </a:ext>
            </a:extLst>
          </p:cNvPr>
          <p:cNvSpPr txBox="1"/>
          <p:nvPr/>
        </p:nvSpPr>
        <p:spPr>
          <a:xfrm>
            <a:off x="299803" y="385918"/>
            <a:ext cx="101633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>
                <a:latin typeface="Courier New" panose="02070309020205020404" pitchFamily="49" charset="0"/>
              </a:rPr>
              <a:t>cookie-session</a:t>
            </a:r>
            <a:endParaRPr lang="en-US" sz="4800" b="1" dirty="0"/>
          </a:p>
          <a:p>
            <a:pPr>
              <a:buNone/>
            </a:pPr>
            <a:r>
              <a:rPr lang="en-US" sz="2800" b="1" dirty="0"/>
              <a:t>🔹 What it does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It stores </a:t>
            </a:r>
            <a:r>
              <a:rPr lang="en-US" sz="2800" b="1" dirty="0"/>
              <a:t>session data inside a cookie</a:t>
            </a:r>
            <a:r>
              <a:rPr lang="en-US" sz="2800" dirty="0"/>
              <a:t> (instead of in-memory or database).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Unlike </a:t>
            </a:r>
            <a:r>
              <a:rPr lang="en-US" sz="2800" dirty="0">
                <a:latin typeface="Courier New" panose="02070309020205020404" pitchFamily="49" charset="0"/>
              </a:rPr>
              <a:t>express-session</a:t>
            </a:r>
            <a:r>
              <a:rPr lang="en-US" sz="2800" dirty="0"/>
              <a:t>, there’s </a:t>
            </a:r>
            <a:r>
              <a:rPr lang="en-US" sz="2800" b="1" dirty="0"/>
              <a:t>no session store</a:t>
            </a:r>
            <a:r>
              <a:rPr lang="en-US" sz="2800" dirty="0"/>
              <a:t> — data is client-side.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Good for </a:t>
            </a:r>
            <a:r>
              <a:rPr lang="en-US" sz="2800" b="1" dirty="0"/>
              <a:t>small</a:t>
            </a:r>
            <a:r>
              <a:rPr lang="en-US" sz="2800" dirty="0"/>
              <a:t> session data (not for large or sensitive data).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ED3E-3F2C-E9C3-B0D8-CA79AA562242}"/>
              </a:ext>
            </a:extLst>
          </p:cNvPr>
          <p:cNvSpPr txBox="1"/>
          <p:nvPr/>
        </p:nvSpPr>
        <p:spPr>
          <a:xfrm>
            <a:off x="3852472" y="4799563"/>
            <a:ext cx="78810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 err="1"/>
              <a:t>npm</a:t>
            </a:r>
            <a:r>
              <a:rPr lang="en-IN" sz="4400" b="1" dirty="0"/>
              <a:t> install cookie-session</a:t>
            </a:r>
          </a:p>
        </p:txBody>
      </p:sp>
    </p:spTree>
    <p:extLst>
      <p:ext uri="{BB962C8B-B14F-4D97-AF65-F5344CB8AC3E}">
        <p14:creationId xmlns:p14="http://schemas.microsoft.com/office/powerpoint/2010/main" val="281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D467C-950B-707B-729A-654D5681B8C3}"/>
              </a:ext>
            </a:extLst>
          </p:cNvPr>
          <p:cNvSpPr txBox="1"/>
          <p:nvPr/>
        </p:nvSpPr>
        <p:spPr>
          <a:xfrm>
            <a:off x="138659" y="801657"/>
            <a:ext cx="6093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app.js</a:t>
            </a:r>
          </a:p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cookieSession</a:t>
            </a:r>
            <a:r>
              <a:rPr lang="en-IN" dirty="0"/>
              <a:t> = require('cookie-session');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endParaRPr lang="en-IN" dirty="0"/>
          </a:p>
          <a:p>
            <a:r>
              <a:rPr lang="en-IN" dirty="0"/>
              <a:t>// Use cookie-session middleware</a:t>
            </a:r>
          </a:p>
          <a:p>
            <a:r>
              <a:rPr lang="en-IN" dirty="0" err="1"/>
              <a:t>app.use</a:t>
            </a:r>
            <a:r>
              <a:rPr lang="en-IN" dirty="0"/>
              <a:t>(</a:t>
            </a:r>
          </a:p>
          <a:p>
            <a:r>
              <a:rPr lang="en-IN" dirty="0"/>
              <a:t>  </a:t>
            </a:r>
            <a:r>
              <a:rPr lang="en-IN" dirty="0" err="1"/>
              <a:t>cookieSession</a:t>
            </a:r>
            <a:r>
              <a:rPr lang="en-IN" dirty="0"/>
              <a:t>({</a:t>
            </a:r>
          </a:p>
          <a:p>
            <a:r>
              <a:rPr lang="en-IN" dirty="0"/>
              <a:t>    name: 'session',</a:t>
            </a:r>
          </a:p>
          <a:p>
            <a:r>
              <a:rPr lang="en-IN" dirty="0"/>
              <a:t>    keys: ['secret1', 'secret2'], // used to sign the cookies</a:t>
            </a:r>
          </a:p>
          <a:p>
            <a:r>
              <a:rPr lang="en-IN" dirty="0"/>
              <a:t>    </a:t>
            </a:r>
            <a:r>
              <a:rPr lang="en-IN" dirty="0" err="1"/>
              <a:t>maxAge</a:t>
            </a:r>
            <a:r>
              <a:rPr lang="en-IN" dirty="0"/>
              <a:t>: 24 * 60 * 60 * 1000, // 24 hours</a:t>
            </a:r>
          </a:p>
          <a:p>
            <a:r>
              <a:rPr lang="en-IN" dirty="0"/>
              <a:t>  })</a:t>
            </a:r>
          </a:p>
          <a:p>
            <a:r>
              <a:rPr lang="en-IN" dirty="0"/>
              <a:t>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F8312-46F4-C87C-D741-A93A0BAC6ABA}"/>
              </a:ext>
            </a:extLst>
          </p:cNvPr>
          <p:cNvSpPr txBox="1"/>
          <p:nvPr/>
        </p:nvSpPr>
        <p:spPr>
          <a:xfrm>
            <a:off x="6098500" y="519343"/>
            <a:ext cx="6093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// Initialize counter</a:t>
            </a:r>
          </a:p>
          <a:p>
            <a:r>
              <a:rPr lang="en-IN" dirty="0"/>
              <a:t>  </a:t>
            </a:r>
            <a:r>
              <a:rPr lang="en-IN" dirty="0" err="1"/>
              <a:t>req.session.views</a:t>
            </a:r>
            <a:r>
              <a:rPr lang="en-IN" dirty="0"/>
              <a:t> = (</a:t>
            </a:r>
            <a:r>
              <a:rPr lang="en-IN" dirty="0" err="1"/>
              <a:t>req.session.views</a:t>
            </a:r>
            <a:r>
              <a:rPr lang="en-IN" dirty="0"/>
              <a:t> || 0) + 1;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(`You have visited this page ${</a:t>
            </a:r>
            <a:r>
              <a:rPr lang="en-IN" dirty="0" err="1"/>
              <a:t>req.session.views</a:t>
            </a:r>
            <a:r>
              <a:rPr lang="en-IN" dirty="0"/>
              <a:t>} times.`);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('/logout',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req.session</a:t>
            </a:r>
            <a:r>
              <a:rPr lang="en-IN" dirty="0"/>
              <a:t> = null; // clear session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('Session cleared!');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app.listen</a:t>
            </a:r>
            <a:r>
              <a:rPr lang="en-IN" dirty="0"/>
              <a:t>(3000, () =&gt; console.log('Server running on http://localhost:3000'));</a:t>
            </a:r>
          </a:p>
        </p:txBody>
      </p:sp>
    </p:spTree>
    <p:extLst>
      <p:ext uri="{BB962C8B-B14F-4D97-AF65-F5344CB8AC3E}">
        <p14:creationId xmlns:p14="http://schemas.microsoft.com/office/powerpoint/2010/main" val="423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F9D4E-A2FE-7AF5-75C1-72001B8F76D3}"/>
              </a:ext>
            </a:extLst>
          </p:cNvPr>
          <p:cNvSpPr txBox="1"/>
          <p:nvPr/>
        </p:nvSpPr>
        <p:spPr>
          <a:xfrm>
            <a:off x="617095" y="996288"/>
            <a:ext cx="109578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Output</a:t>
            </a:r>
            <a:endParaRPr lang="en-US" sz="3200" dirty="0"/>
          </a:p>
          <a:p>
            <a:pPr>
              <a:buFont typeface="+mj-lt"/>
              <a:buAutoNum type="arabicPeriod"/>
            </a:pPr>
            <a:r>
              <a:rPr lang="en-US" sz="3200" dirty="0"/>
              <a:t>Each refresh of </a:t>
            </a:r>
            <a:r>
              <a:rPr lang="en-US" sz="3200" dirty="0">
                <a:latin typeface="Courier New" panose="02070309020205020404" pitchFamily="49" charset="0"/>
              </a:rPr>
              <a:t>/</a:t>
            </a:r>
            <a:r>
              <a:rPr lang="en-US" sz="3200" dirty="0"/>
              <a:t> → increments visit counter (stored in cookie).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Visit </a:t>
            </a:r>
            <a:r>
              <a:rPr lang="en-US" sz="3200" dirty="0">
                <a:latin typeface="Courier New" panose="02070309020205020404" pitchFamily="49" charset="0"/>
              </a:rPr>
              <a:t>/logout</a:t>
            </a:r>
            <a:r>
              <a:rPr lang="en-US" sz="3200" dirty="0"/>
              <a:t> → clears session.</a:t>
            </a:r>
          </a:p>
        </p:txBody>
      </p:sp>
    </p:spTree>
    <p:extLst>
      <p:ext uri="{BB962C8B-B14F-4D97-AF65-F5344CB8AC3E}">
        <p14:creationId xmlns:p14="http://schemas.microsoft.com/office/powerpoint/2010/main" val="25817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6AB764-6A84-F235-E1B6-82C08CC7A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83252"/>
              </p:ext>
            </p:extLst>
          </p:nvPr>
        </p:nvGraphicFramePr>
        <p:xfrm>
          <a:off x="838200" y="344774"/>
          <a:ext cx="10515600" cy="589113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75227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5956497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14435413"/>
                    </a:ext>
                  </a:extLst>
                </a:gridCol>
              </a:tblGrid>
              <a:tr h="117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cookie-parser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cookie-session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58977"/>
                  </a:ext>
                </a:extLst>
              </a:tr>
              <a:tr h="117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Parses 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Manages session data in cookies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756707"/>
                  </a:ext>
                </a:extLst>
              </a:tr>
              <a:tr h="117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Cookies (read/write manually)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Session cookie (auto-managed)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071435"/>
                  </a:ext>
                </a:extLst>
              </a:tr>
              <a:tr h="117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Signed 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 (optional secret)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 (always signed)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39579"/>
                  </a:ext>
                </a:extLst>
              </a:tr>
              <a:tr h="117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Simple cookie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Lightweight session management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65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8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6566A-4235-E598-49C4-1A12C9BDA4FE}"/>
              </a:ext>
            </a:extLst>
          </p:cNvPr>
          <p:cNvSpPr txBox="1"/>
          <p:nvPr/>
        </p:nvSpPr>
        <p:spPr>
          <a:xfrm>
            <a:off x="542144" y="692896"/>
            <a:ext cx="111077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What is </a:t>
            </a:r>
            <a:r>
              <a:rPr lang="en-US" sz="3200" b="1" dirty="0" err="1">
                <a:latin typeface="Courier New" panose="02070309020205020404" pitchFamily="49" charset="0"/>
              </a:rPr>
              <a:t>app.all</a:t>
            </a:r>
            <a:r>
              <a:rPr lang="en-US" sz="3200" b="1" dirty="0">
                <a:latin typeface="Courier New" panose="02070309020205020404" pitchFamily="49" charset="0"/>
              </a:rPr>
              <a:t>()</a:t>
            </a:r>
            <a:r>
              <a:rPr lang="en-US" sz="3200" b="1" dirty="0"/>
              <a:t>?</a:t>
            </a:r>
          </a:p>
          <a:p>
            <a:pPr>
              <a:buNone/>
            </a:pPr>
            <a:r>
              <a:rPr lang="en-US" sz="3200" b="1" dirty="0"/>
              <a:t>🔹 Definition:</a:t>
            </a:r>
          </a:p>
          <a:p>
            <a:pPr>
              <a:buNone/>
            </a:pPr>
            <a:r>
              <a:rPr lang="en-US" sz="3200" dirty="0" err="1">
                <a:latin typeface="Courier New" panose="02070309020205020404" pitchFamily="49" charset="0"/>
              </a:rPr>
              <a:t>app.all</a:t>
            </a:r>
            <a:r>
              <a:rPr lang="en-US" sz="3200" dirty="0">
                <a:latin typeface="Courier New" panose="02070309020205020404" pitchFamily="49" charset="0"/>
              </a:rPr>
              <a:t>(path, callback)</a:t>
            </a:r>
            <a:r>
              <a:rPr lang="en-US" sz="3200" dirty="0"/>
              <a:t> is used to handle </a:t>
            </a:r>
            <a:r>
              <a:rPr lang="en-US" sz="3200" b="1" dirty="0"/>
              <a:t>all HTTP methods (GET, POST, PUT, DELETE, etc.)</a:t>
            </a:r>
            <a:r>
              <a:rPr lang="en-US" sz="3200" dirty="0"/>
              <a:t> for a specific route or path.</a:t>
            </a:r>
          </a:p>
        </p:txBody>
      </p:sp>
    </p:spTree>
    <p:extLst>
      <p:ext uri="{BB962C8B-B14F-4D97-AF65-F5344CB8AC3E}">
        <p14:creationId xmlns:p14="http://schemas.microsoft.com/office/powerpoint/2010/main" val="33263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6A27F-836D-EB5D-B76C-3FA3214129D2}"/>
              </a:ext>
            </a:extLst>
          </p:cNvPr>
          <p:cNvSpPr txBox="1"/>
          <p:nvPr/>
        </p:nvSpPr>
        <p:spPr>
          <a:xfrm>
            <a:off x="1157991" y="730053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app.get</a:t>
            </a:r>
            <a:r>
              <a:rPr lang="en-IN" sz="3600" dirty="0"/>
              <a:t>('/test', ...)</a:t>
            </a:r>
          </a:p>
          <a:p>
            <a:r>
              <a:rPr lang="en-IN" sz="3600" dirty="0" err="1"/>
              <a:t>app.post</a:t>
            </a:r>
            <a:r>
              <a:rPr lang="en-IN" sz="3600" dirty="0"/>
              <a:t>('/test', ...)</a:t>
            </a:r>
          </a:p>
          <a:p>
            <a:r>
              <a:rPr lang="en-IN" sz="3600" dirty="0" err="1"/>
              <a:t>app.put</a:t>
            </a:r>
            <a:r>
              <a:rPr lang="en-IN" sz="3600" dirty="0"/>
              <a:t>('/test', 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B7AF-DD2A-72D9-CDE2-C9B240D0C3B1}"/>
              </a:ext>
            </a:extLst>
          </p:cNvPr>
          <p:cNvSpPr txBox="1"/>
          <p:nvPr/>
        </p:nvSpPr>
        <p:spPr>
          <a:xfrm>
            <a:off x="5460168" y="3210606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 err="1"/>
              <a:t>app.all</a:t>
            </a:r>
            <a:r>
              <a:rPr lang="en-IN" sz="5400" b="1" dirty="0"/>
              <a:t>('/test', ...)</a:t>
            </a:r>
          </a:p>
        </p:txBody>
      </p:sp>
    </p:spTree>
    <p:extLst>
      <p:ext uri="{BB962C8B-B14F-4D97-AF65-F5344CB8AC3E}">
        <p14:creationId xmlns:p14="http://schemas.microsoft.com/office/powerpoint/2010/main" val="4462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7AD64-BAD4-5781-BF5A-78FBCB7C357B}"/>
              </a:ext>
            </a:extLst>
          </p:cNvPr>
          <p:cNvSpPr txBox="1"/>
          <p:nvPr/>
        </p:nvSpPr>
        <p:spPr>
          <a:xfrm>
            <a:off x="569626" y="470597"/>
            <a:ext cx="85706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const express = require('express');</a:t>
            </a:r>
          </a:p>
          <a:p>
            <a:r>
              <a:rPr lang="en-IN"/>
              <a:t>const app = express();</a:t>
            </a:r>
          </a:p>
          <a:p>
            <a:endParaRPr lang="en-IN"/>
          </a:p>
          <a:p>
            <a:r>
              <a:rPr lang="en-IN"/>
              <a:t>app.use(express.json());</a:t>
            </a:r>
          </a:p>
          <a:p>
            <a:endParaRPr lang="en-IN"/>
          </a:p>
          <a:p>
            <a:r>
              <a:rPr lang="en-IN"/>
              <a:t>// Middleware for all methods on /user route</a:t>
            </a:r>
          </a:p>
          <a:p>
            <a:r>
              <a:rPr lang="en-IN"/>
              <a:t>app.all('/user', (req, res, next) =&gt; {</a:t>
            </a:r>
          </a:p>
          <a:p>
            <a:r>
              <a:rPr lang="en-IN"/>
              <a:t>  console.log('Accessing the /user route');</a:t>
            </a:r>
          </a:p>
          <a:p>
            <a:r>
              <a:rPr lang="en-IN"/>
              <a:t>  next(); // pass control to next handler</a:t>
            </a:r>
          </a:p>
          <a:p>
            <a:r>
              <a:rPr lang="en-IN"/>
              <a:t>});</a:t>
            </a:r>
          </a:p>
          <a:p>
            <a:endParaRPr lang="en-IN"/>
          </a:p>
          <a:p>
            <a:r>
              <a:rPr lang="en-IN"/>
              <a:t>app.get('/user', (req, res) =&gt; {</a:t>
            </a:r>
          </a:p>
          <a:p>
            <a:r>
              <a:rPr lang="en-IN"/>
              <a:t>  res.send('GET request to /user');</a:t>
            </a:r>
          </a:p>
          <a:p>
            <a:r>
              <a:rPr lang="en-IN"/>
              <a:t>});</a:t>
            </a:r>
          </a:p>
          <a:p>
            <a:endParaRPr lang="en-IN"/>
          </a:p>
          <a:p>
            <a:r>
              <a:rPr lang="en-IN"/>
              <a:t>app.post('/user', (req, res) =&gt; {</a:t>
            </a:r>
          </a:p>
          <a:p>
            <a:r>
              <a:rPr lang="en-IN"/>
              <a:t>  res.send('POST request to /user');</a:t>
            </a:r>
          </a:p>
          <a:p>
            <a:r>
              <a:rPr lang="en-IN"/>
              <a:t>});</a:t>
            </a:r>
          </a:p>
          <a:p>
            <a:endParaRPr lang="en-IN"/>
          </a:p>
          <a:p>
            <a:r>
              <a:rPr lang="en-IN"/>
              <a:t>app.listen(3000, () =&gt; console.log('Server running on http://localhost:3000'));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19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B5CA9D-964A-36B8-597C-538562D878DF}"/>
              </a:ext>
            </a:extLst>
          </p:cNvPr>
          <p:cNvSpPr txBox="1"/>
          <p:nvPr/>
        </p:nvSpPr>
        <p:spPr>
          <a:xfrm>
            <a:off x="633335" y="55734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Accessing the /user route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31C44-5499-A8B5-2C7E-63C41D51021D}"/>
              </a:ext>
            </a:extLst>
          </p:cNvPr>
          <p:cNvSpPr txBox="1"/>
          <p:nvPr/>
        </p:nvSpPr>
        <p:spPr>
          <a:xfrm>
            <a:off x="910652" y="2517470"/>
            <a:ext cx="116323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message appears for every request (</a:t>
            </a:r>
            <a:r>
              <a:rPr lang="en-US" sz="3200" dirty="0">
                <a:latin typeface="Courier New" panose="02070309020205020404" pitchFamily="49" charset="0"/>
              </a:rPr>
              <a:t>GET</a:t>
            </a:r>
            <a:r>
              <a:rPr lang="en-US" sz="3200" dirty="0"/>
              <a:t>, </a:t>
            </a:r>
            <a:r>
              <a:rPr lang="en-US" sz="3200" dirty="0">
                <a:latin typeface="Courier New" panose="02070309020205020404" pitchFamily="49" charset="0"/>
              </a:rPr>
              <a:t>POST</a:t>
            </a:r>
            <a:r>
              <a:rPr lang="en-US" sz="3200" dirty="0"/>
              <a:t>, etc.) made to </a:t>
            </a:r>
            <a:r>
              <a:rPr lang="en-US" sz="3200" dirty="0">
                <a:latin typeface="Courier New" panose="02070309020205020404" pitchFamily="49" charset="0"/>
              </a:rPr>
              <a:t>/user</a:t>
            </a:r>
            <a:r>
              <a:rPr lang="en-US" sz="3200" dirty="0"/>
              <a:t>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3266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07713F-6C32-35BD-E665-0E80FE29F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998187"/>
              </p:ext>
            </p:extLst>
          </p:nvPr>
        </p:nvGraphicFramePr>
        <p:xfrm>
          <a:off x="838200" y="644577"/>
          <a:ext cx="10515600" cy="574123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591356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9538755"/>
                    </a:ext>
                  </a:extLst>
                </a:gridCol>
              </a:tblGrid>
              <a:tr h="1148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944618"/>
                  </a:ext>
                </a:extLst>
              </a:tr>
              <a:tr h="1148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app.get()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Handles only GET requests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94923"/>
                  </a:ext>
                </a:extLst>
              </a:tr>
              <a:tr h="1148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app.post()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Handles only POST requests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902741"/>
                  </a:ext>
                </a:extLst>
              </a:tr>
              <a:tr h="1148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app.all()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Handles </a:t>
                      </a:r>
                      <a:r>
                        <a:rPr lang="en-US" b="1"/>
                        <a:t>all</a:t>
                      </a:r>
                      <a:r>
                        <a:rPr lang="en-US"/>
                        <a:t> request methods for a given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032903"/>
                  </a:ext>
                </a:extLst>
              </a:tr>
              <a:tr h="1148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Typical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Logging, authentication, or middleware for a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4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D202A2-6D98-91BB-8E94-B74812E24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87337"/>
              </p:ext>
            </p:extLst>
          </p:nvPr>
        </p:nvGraphicFramePr>
        <p:xfrm>
          <a:off x="3087974" y="359763"/>
          <a:ext cx="8409483" cy="613097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803161">
                  <a:extLst>
                    <a:ext uri="{9D8B030D-6E8A-4147-A177-3AD203B41FA5}">
                      <a16:colId xmlns:a16="http://schemas.microsoft.com/office/drawing/2014/main" val="2754532582"/>
                    </a:ext>
                  </a:extLst>
                </a:gridCol>
                <a:gridCol w="2803161">
                  <a:extLst>
                    <a:ext uri="{9D8B030D-6E8A-4147-A177-3AD203B41FA5}">
                      <a16:colId xmlns:a16="http://schemas.microsoft.com/office/drawing/2014/main" val="1281490834"/>
                    </a:ext>
                  </a:extLst>
                </a:gridCol>
                <a:gridCol w="2803161">
                  <a:extLst>
                    <a:ext uri="{9D8B030D-6E8A-4147-A177-3AD203B41FA5}">
                      <a16:colId xmlns:a16="http://schemas.microsoft.com/office/drawing/2014/main" val="3449982591"/>
                    </a:ext>
                  </a:extLst>
                </a:gridCol>
              </a:tblGrid>
              <a:tr h="845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Example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809168"/>
                  </a:ext>
                </a:extLst>
              </a:tr>
              <a:tr h="8456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curl http://localhost:3000/api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Received a GET request on /api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515358"/>
                  </a:ext>
                </a:extLst>
              </a:tr>
              <a:tr h="147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n-NO"/>
                        <a:t>curl -X POST http://localhost:3000/api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Received a POST request on /api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240354"/>
                  </a:ext>
                </a:extLst>
              </a:tr>
              <a:tr h="147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curl -X PUT http://localhost:3000/api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Received a PUT request on /api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628161"/>
                  </a:ext>
                </a:extLst>
              </a:tr>
              <a:tr h="147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curl -X DELETE http://localhost:3000/api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Received a DELETE request on /</a:t>
                      </a:r>
                      <a:r>
                        <a:rPr lang="en-US" dirty="0" err="1"/>
                        <a:t>api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541595"/>
                  </a:ext>
                </a:extLst>
              </a:tr>
            </a:tbl>
          </a:graphicData>
        </a:graphic>
      </p:graphicFrame>
      <p:pic>
        <p:nvPicPr>
          <p:cNvPr id="4" name="Graphic 3" descr="Apple with solid fill">
            <a:extLst>
              <a:ext uri="{FF2B5EF4-FFF2-40B4-BE49-F238E27FC236}">
                <a16:creationId xmlns:a16="http://schemas.microsoft.com/office/drawing/2014/main" id="{81593C34-C905-80CB-AE3F-DC86A3C4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2" y="1292901"/>
            <a:ext cx="2473376" cy="288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E3B2C-0808-00BB-96C0-78D24100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" y="123539"/>
            <a:ext cx="11797257" cy="65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19BF1-EA77-EDBF-BBA8-740F2B52B228}"/>
              </a:ext>
            </a:extLst>
          </p:cNvPr>
          <p:cNvSpPr txBox="1"/>
          <p:nvPr/>
        </p:nvSpPr>
        <p:spPr>
          <a:xfrm>
            <a:off x="663314" y="692897"/>
            <a:ext cx="1122388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Understanding Network Sockets</a:t>
            </a:r>
          </a:p>
          <a:p>
            <a:pPr>
              <a:buNone/>
            </a:pPr>
            <a:r>
              <a:rPr lang="en-US" sz="2800" dirty="0"/>
              <a:t>A </a:t>
            </a:r>
            <a:r>
              <a:rPr lang="en-US" sz="2800" b="1" dirty="0"/>
              <a:t>network socket</a:t>
            </a:r>
            <a:r>
              <a:rPr lang="en-US" sz="2800" dirty="0"/>
              <a:t> is an endpoint for communication between two machines over a network.</a:t>
            </a:r>
            <a:br>
              <a:rPr lang="en-US" sz="2800" dirty="0"/>
            </a:br>
            <a:r>
              <a:rPr lang="en-US" sz="2800" dirty="0"/>
              <a:t>It allows programs to send and receive data, typically using </a:t>
            </a:r>
            <a:r>
              <a:rPr lang="en-US" sz="2800" b="1" dirty="0"/>
              <a:t>TCP</a:t>
            </a:r>
            <a:r>
              <a:rPr lang="en-US" sz="2800" dirty="0"/>
              <a:t> or </a:t>
            </a:r>
            <a:r>
              <a:rPr lang="en-US" sz="2800" b="1" dirty="0"/>
              <a:t>UDP</a:t>
            </a:r>
            <a:r>
              <a:rPr lang="en-US" sz="2800" dirty="0"/>
              <a:t> protocols.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EF6465-52A3-C448-F453-180C0894C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02771"/>
              </p:ext>
            </p:extLst>
          </p:nvPr>
        </p:nvGraphicFramePr>
        <p:xfrm>
          <a:off x="838200" y="3315493"/>
          <a:ext cx="10515600" cy="319023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2147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870085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59689486"/>
                    </a:ext>
                  </a:extLst>
                </a:gridCol>
              </a:tblGrid>
              <a:tr h="850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Socket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Protocol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Characteristics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9785111"/>
                  </a:ext>
                </a:extLst>
              </a:tr>
              <a:tr h="850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Stream Socket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Reliable, connection-oriented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105356"/>
                  </a:ext>
                </a:extLst>
              </a:tr>
              <a:tr h="1488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Datagram Socket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Faster, connectionless, no delivery guarantee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03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8E889C-880C-5284-DDE8-FBA5C5B25B7C}"/>
              </a:ext>
            </a:extLst>
          </p:cNvPr>
          <p:cNvSpPr txBox="1"/>
          <p:nvPr/>
        </p:nvSpPr>
        <p:spPr>
          <a:xfrm>
            <a:off x="438461" y="766732"/>
            <a:ext cx="11613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you open a webpage, your browser creates a </a:t>
            </a:r>
            <a:r>
              <a:rPr lang="en-US" sz="2400" b="1" dirty="0"/>
              <a:t>TCP socket</a:t>
            </a:r>
            <a:r>
              <a:rPr lang="en-US" sz="2400" dirty="0"/>
              <a:t> to connect to a web server (HTTP).</a:t>
            </a:r>
            <a:br>
              <a:rPr lang="en-US" sz="2400" dirty="0"/>
            </a:br>
            <a:r>
              <a:rPr lang="en-US" sz="2400" dirty="0"/>
              <a:t>For real-time applications (like chat), we often use </a:t>
            </a:r>
            <a:r>
              <a:rPr lang="en-US" sz="2400" b="1" dirty="0" err="1"/>
              <a:t>WebSockets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F31C0-4B69-D642-59DE-706DEE993BB1}"/>
              </a:ext>
            </a:extLst>
          </p:cNvPr>
          <p:cNvSpPr txBox="1"/>
          <p:nvPr/>
        </p:nvSpPr>
        <p:spPr>
          <a:xfrm>
            <a:off x="578370" y="3429000"/>
            <a:ext cx="116136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Creating a Basic WebSocket Server</a:t>
            </a:r>
          </a:p>
          <a:p>
            <a:pPr>
              <a:buNone/>
            </a:pPr>
            <a:r>
              <a:rPr lang="en-US" sz="3200" b="1" dirty="0"/>
              <a:t>WebSocket</a:t>
            </a:r>
            <a:r>
              <a:rPr lang="en-US" sz="3200" dirty="0"/>
              <a:t> is a protocol that allows </a:t>
            </a:r>
            <a:r>
              <a:rPr lang="en-US" sz="3200" b="1" dirty="0"/>
              <a:t>two-way, real-time communication</a:t>
            </a:r>
            <a:r>
              <a:rPr lang="en-US" sz="3200" dirty="0"/>
              <a:t> between the client and server over a single, long-lived connection.</a:t>
            </a:r>
          </a:p>
        </p:txBody>
      </p:sp>
    </p:spTree>
    <p:extLst>
      <p:ext uri="{BB962C8B-B14F-4D97-AF65-F5344CB8AC3E}">
        <p14:creationId xmlns:p14="http://schemas.microsoft.com/office/powerpoint/2010/main" val="391510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393B6-2716-E787-2662-2949DEBBDFBC}"/>
              </a:ext>
            </a:extLst>
          </p:cNvPr>
          <p:cNvSpPr txBox="1"/>
          <p:nvPr/>
        </p:nvSpPr>
        <p:spPr>
          <a:xfrm>
            <a:off x="693295" y="486622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mkdir</a:t>
            </a:r>
            <a:r>
              <a:rPr lang="en-IN" sz="3600" dirty="0"/>
              <a:t> </a:t>
            </a:r>
            <a:r>
              <a:rPr lang="en-IN" sz="3600" dirty="0" err="1"/>
              <a:t>websocket</a:t>
            </a:r>
            <a:r>
              <a:rPr lang="en-IN" sz="3600" dirty="0"/>
              <a:t>-server</a:t>
            </a:r>
          </a:p>
          <a:p>
            <a:r>
              <a:rPr lang="en-IN" sz="3600" dirty="0"/>
              <a:t>cd </a:t>
            </a:r>
            <a:r>
              <a:rPr lang="en-IN" sz="3600" dirty="0" err="1"/>
              <a:t>websocket</a:t>
            </a:r>
            <a:r>
              <a:rPr lang="en-IN" sz="3600" dirty="0"/>
              <a:t>-server</a:t>
            </a:r>
          </a:p>
          <a:p>
            <a:r>
              <a:rPr lang="en-IN" sz="3600" dirty="0" err="1"/>
              <a:t>npm</a:t>
            </a:r>
            <a:r>
              <a:rPr lang="en-IN" sz="3600" dirty="0"/>
              <a:t> </a:t>
            </a:r>
            <a:r>
              <a:rPr lang="en-IN" sz="3600" dirty="0" err="1"/>
              <a:t>init</a:t>
            </a:r>
            <a:r>
              <a:rPr lang="en-IN" sz="3600" dirty="0"/>
              <a:t> -y</a:t>
            </a:r>
          </a:p>
          <a:p>
            <a:r>
              <a:rPr lang="en-IN" sz="3600" dirty="0" err="1"/>
              <a:t>npm</a:t>
            </a:r>
            <a:r>
              <a:rPr lang="en-IN" sz="3600" dirty="0"/>
              <a:t> install </a:t>
            </a:r>
            <a:r>
              <a:rPr lang="en-IN" sz="3600" dirty="0" err="1"/>
              <a:t>ws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272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D49AC7-2685-F8A4-EF33-4BC19B5D9FCF}"/>
              </a:ext>
            </a:extLst>
          </p:cNvPr>
          <p:cNvSpPr txBox="1"/>
          <p:nvPr/>
        </p:nvSpPr>
        <p:spPr>
          <a:xfrm>
            <a:off x="344774" y="711078"/>
            <a:ext cx="57512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const</a:t>
            </a:r>
            <a:r>
              <a:rPr lang="en-IN" sz="2000" dirty="0"/>
              <a:t> WebSocket = require('</a:t>
            </a:r>
            <a:r>
              <a:rPr lang="en-IN" sz="2000" dirty="0" err="1"/>
              <a:t>ws'</a:t>
            </a:r>
            <a:r>
              <a:rPr lang="en-IN" sz="2000" dirty="0"/>
              <a:t>);</a:t>
            </a:r>
          </a:p>
          <a:p>
            <a:endParaRPr lang="en-IN" sz="2000" dirty="0"/>
          </a:p>
          <a:p>
            <a:r>
              <a:rPr lang="en-IN" sz="2000" dirty="0"/>
              <a:t>// Create WebSocket server on port 8080</a:t>
            </a:r>
          </a:p>
          <a:p>
            <a:r>
              <a:rPr lang="en-IN" sz="2000" dirty="0" err="1"/>
              <a:t>const</a:t>
            </a:r>
            <a:r>
              <a:rPr lang="en-IN" sz="2000" dirty="0"/>
              <a:t> </a:t>
            </a:r>
            <a:r>
              <a:rPr lang="en-IN" sz="2000" dirty="0" err="1"/>
              <a:t>wss</a:t>
            </a:r>
            <a:r>
              <a:rPr lang="en-IN" sz="2000" dirty="0"/>
              <a:t> = new </a:t>
            </a:r>
            <a:r>
              <a:rPr lang="en-IN" sz="2000" dirty="0" err="1"/>
              <a:t>WebSocket.Server</a:t>
            </a:r>
            <a:r>
              <a:rPr lang="en-IN" sz="2000" dirty="0"/>
              <a:t>({ port: 8080 });</a:t>
            </a:r>
          </a:p>
          <a:p>
            <a:endParaRPr lang="en-IN" sz="2000" dirty="0"/>
          </a:p>
          <a:p>
            <a:r>
              <a:rPr lang="en-IN" sz="2000" dirty="0" err="1"/>
              <a:t>wss.on</a:t>
            </a:r>
            <a:r>
              <a:rPr lang="en-IN" sz="2000" dirty="0"/>
              <a:t>('connection', (socket) =&gt; {</a:t>
            </a:r>
          </a:p>
          <a:p>
            <a:r>
              <a:rPr lang="en-IN" sz="2000" dirty="0"/>
              <a:t>  console.log('New client connected');</a:t>
            </a:r>
          </a:p>
          <a:p>
            <a:endParaRPr lang="en-IN" sz="2000" dirty="0"/>
          </a:p>
          <a:p>
            <a:r>
              <a:rPr lang="en-IN" sz="2000" dirty="0"/>
              <a:t>  // Send a welcome message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socket.send</a:t>
            </a:r>
            <a:r>
              <a:rPr lang="en-IN" sz="2000" dirty="0"/>
              <a:t>('Welcome to WebSocket Server!');</a:t>
            </a:r>
          </a:p>
          <a:p>
            <a:endParaRPr lang="en-IN" sz="2000" dirty="0"/>
          </a:p>
          <a:p>
            <a:r>
              <a:rPr lang="en-IN" sz="2000" dirty="0"/>
              <a:t>  // Listen for messages from client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socket.on</a:t>
            </a:r>
            <a:r>
              <a:rPr lang="en-IN" sz="2000" dirty="0"/>
              <a:t>('message', (message) =&gt; {</a:t>
            </a:r>
          </a:p>
          <a:p>
            <a:r>
              <a:rPr lang="en-IN" sz="2000" dirty="0"/>
              <a:t>    console.log(`Received: ${message}`);</a:t>
            </a:r>
          </a:p>
          <a:p>
            <a:r>
              <a:rPr lang="en-IN" sz="2000" dirty="0"/>
              <a:t>    </a:t>
            </a:r>
            <a:r>
              <a:rPr lang="en-IN" sz="2000" dirty="0" err="1"/>
              <a:t>socket.send</a:t>
            </a:r>
            <a:r>
              <a:rPr lang="en-IN" sz="2000" dirty="0"/>
              <a:t>(`Server received: ${message}`);</a:t>
            </a:r>
          </a:p>
          <a:p>
            <a:r>
              <a:rPr lang="en-IN" sz="2000" dirty="0"/>
              <a:t>  });</a:t>
            </a:r>
          </a:p>
          <a:p>
            <a:endParaRPr lang="en-IN" sz="2000" dirty="0"/>
          </a:p>
          <a:p>
            <a:r>
              <a:rPr lang="en-IN" sz="2000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AB4BF-F565-BD44-CB58-7E4D924D46A0}"/>
              </a:ext>
            </a:extLst>
          </p:cNvPr>
          <p:cNvSpPr txBox="1"/>
          <p:nvPr/>
        </p:nvSpPr>
        <p:spPr>
          <a:xfrm>
            <a:off x="6096000" y="1190763"/>
            <a:ext cx="57512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/>
          </a:p>
          <a:p>
            <a:r>
              <a:rPr lang="en-IN" sz="2000" dirty="0"/>
              <a:t>  // Handle disconnect</a:t>
            </a:r>
          </a:p>
          <a:p>
            <a:r>
              <a:rPr lang="en-IN" sz="2000" dirty="0"/>
              <a:t>  </a:t>
            </a:r>
            <a:r>
              <a:rPr lang="en-IN" sz="2000" dirty="0" err="1"/>
              <a:t>socket.on</a:t>
            </a:r>
            <a:r>
              <a:rPr lang="en-IN" sz="2000" dirty="0"/>
              <a:t>('close', () =&gt; {</a:t>
            </a:r>
          </a:p>
          <a:p>
            <a:r>
              <a:rPr lang="en-IN" sz="2000" dirty="0"/>
              <a:t>    console.log('Client disconnected');</a:t>
            </a:r>
          </a:p>
          <a:p>
            <a:r>
              <a:rPr lang="en-IN" sz="2000" dirty="0"/>
              <a:t>  });</a:t>
            </a:r>
          </a:p>
          <a:p>
            <a:r>
              <a:rPr lang="en-IN" sz="2000" dirty="0"/>
              <a:t>});</a:t>
            </a:r>
          </a:p>
          <a:p>
            <a:endParaRPr lang="en-IN" sz="2000" dirty="0"/>
          </a:p>
          <a:p>
            <a:r>
              <a:rPr lang="en-IN" sz="2000" dirty="0"/>
              <a:t>console.log('WebSocket server running on ws://localhost:8080');</a:t>
            </a:r>
          </a:p>
        </p:txBody>
      </p:sp>
    </p:spTree>
    <p:extLst>
      <p:ext uri="{BB962C8B-B14F-4D97-AF65-F5344CB8AC3E}">
        <p14:creationId xmlns:p14="http://schemas.microsoft.com/office/powerpoint/2010/main" val="32328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C55EF-A029-C75E-78AE-05640BAFFBD2}"/>
              </a:ext>
            </a:extLst>
          </p:cNvPr>
          <p:cNvSpPr txBox="1"/>
          <p:nvPr/>
        </p:nvSpPr>
        <p:spPr>
          <a:xfrm>
            <a:off x="569627" y="550171"/>
            <a:ext cx="110927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const</a:t>
            </a:r>
            <a:r>
              <a:rPr lang="en-IN" sz="2800" dirty="0"/>
              <a:t> </a:t>
            </a:r>
            <a:r>
              <a:rPr lang="en-IN" sz="2800" dirty="0" err="1"/>
              <a:t>ws</a:t>
            </a:r>
            <a:r>
              <a:rPr lang="en-IN" sz="2800" dirty="0"/>
              <a:t> = new WebSocket('</a:t>
            </a:r>
            <a:r>
              <a:rPr lang="en-IN" sz="2800" dirty="0" err="1"/>
              <a:t>ws</a:t>
            </a:r>
            <a:r>
              <a:rPr lang="en-IN" sz="2800" dirty="0"/>
              <a:t>://localhost:8080');</a:t>
            </a:r>
          </a:p>
          <a:p>
            <a:r>
              <a:rPr lang="en-IN" sz="2800" dirty="0" err="1"/>
              <a:t>ws.onmessage</a:t>
            </a:r>
            <a:r>
              <a:rPr lang="en-IN" sz="2800" dirty="0"/>
              <a:t> = (</a:t>
            </a:r>
            <a:r>
              <a:rPr lang="en-IN" sz="2800" dirty="0" err="1"/>
              <a:t>msg</a:t>
            </a:r>
            <a:r>
              <a:rPr lang="en-IN" sz="2800" dirty="0"/>
              <a:t>) =&gt; console.log(</a:t>
            </a:r>
            <a:r>
              <a:rPr lang="en-IN" sz="2800" dirty="0" err="1"/>
              <a:t>msg.data</a:t>
            </a:r>
            <a:r>
              <a:rPr lang="en-IN" sz="2800" dirty="0"/>
              <a:t>);</a:t>
            </a:r>
          </a:p>
          <a:p>
            <a:r>
              <a:rPr lang="en-IN" sz="2800" dirty="0" err="1"/>
              <a:t>ws.send</a:t>
            </a:r>
            <a:r>
              <a:rPr lang="en-IN" sz="2800" dirty="0"/>
              <a:t>('Hello Server!');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2A2F7-C443-9AC6-E907-750B555267B5}"/>
              </a:ext>
            </a:extLst>
          </p:cNvPr>
          <p:cNvSpPr txBox="1"/>
          <p:nvPr/>
        </p:nvSpPr>
        <p:spPr>
          <a:xfrm>
            <a:off x="569627" y="2825088"/>
            <a:ext cx="11092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/>
              <a:t>Sending and Receiving Messages</a:t>
            </a:r>
          </a:p>
          <a:p>
            <a:pPr>
              <a:buNone/>
            </a:pPr>
            <a:r>
              <a:rPr lang="en-US" sz="3200" dirty="0"/>
              <a:t>In </a:t>
            </a:r>
            <a:r>
              <a:rPr lang="en-US" sz="3200" dirty="0" err="1"/>
              <a:t>WebSockets</a:t>
            </a:r>
            <a:r>
              <a:rPr lang="en-US" sz="3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b="1" dirty="0"/>
              <a:t>server</a:t>
            </a:r>
            <a:r>
              <a:rPr lang="en-US" sz="3200" dirty="0"/>
              <a:t> and </a:t>
            </a:r>
            <a:r>
              <a:rPr lang="en-US" sz="3200" b="1" dirty="0"/>
              <a:t>client</a:t>
            </a:r>
            <a:r>
              <a:rPr lang="en-US" sz="3200" dirty="0"/>
              <a:t> can both send messages any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Messages are sent as </a:t>
            </a:r>
            <a:r>
              <a:rPr lang="en-US" sz="3200" b="1" dirty="0"/>
              <a:t>text</a:t>
            </a:r>
            <a:r>
              <a:rPr lang="en-US" sz="3200" dirty="0"/>
              <a:t> or </a:t>
            </a:r>
            <a:r>
              <a:rPr lang="en-US" sz="3200" b="1" dirty="0"/>
              <a:t>binary data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49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AEE77E-B0AC-A432-9A10-BA1468F8E6C1}"/>
              </a:ext>
            </a:extLst>
          </p:cNvPr>
          <p:cNvSpPr txBox="1"/>
          <p:nvPr/>
        </p:nvSpPr>
        <p:spPr>
          <a:xfrm>
            <a:off x="663315" y="644337"/>
            <a:ext cx="105793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// Server sending broadcast message to all connected clients</a:t>
            </a:r>
          </a:p>
          <a:p>
            <a:r>
              <a:rPr lang="en-IN" sz="2400" dirty="0" err="1"/>
              <a:t>wss.clients.forEach</a:t>
            </a:r>
            <a:r>
              <a:rPr lang="en-IN" sz="2400" dirty="0"/>
              <a:t>((client) =&gt; {</a:t>
            </a:r>
          </a:p>
          <a:p>
            <a:r>
              <a:rPr lang="en-IN" sz="2400" dirty="0"/>
              <a:t>  if (</a:t>
            </a:r>
            <a:r>
              <a:rPr lang="en-IN" sz="2400" dirty="0" err="1"/>
              <a:t>client.readyState</a:t>
            </a:r>
            <a:r>
              <a:rPr lang="en-IN" sz="2400" dirty="0"/>
              <a:t> === </a:t>
            </a:r>
            <a:r>
              <a:rPr lang="en-IN" sz="2400" dirty="0" err="1"/>
              <a:t>WebSocket.OPEN</a:t>
            </a:r>
            <a:r>
              <a:rPr lang="en-IN" sz="2400" dirty="0"/>
              <a:t>) {</a:t>
            </a:r>
          </a:p>
          <a:p>
            <a:r>
              <a:rPr lang="en-IN" sz="2400" dirty="0"/>
              <a:t>    </a:t>
            </a:r>
            <a:r>
              <a:rPr lang="en-IN" sz="2400" dirty="0" err="1"/>
              <a:t>client.send</a:t>
            </a:r>
            <a:r>
              <a:rPr lang="en-IN" sz="2400" dirty="0"/>
              <a:t>('This is a broadcast message!');</a:t>
            </a:r>
          </a:p>
          <a:p>
            <a:r>
              <a:rPr lang="en-IN" sz="2400" dirty="0"/>
              <a:t>  }</a:t>
            </a:r>
          </a:p>
          <a:p>
            <a:r>
              <a:rPr lang="en-IN" sz="2400" dirty="0"/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47FA-A1BA-555D-8A36-176BDB5C9546}"/>
              </a:ext>
            </a:extLst>
          </p:cNvPr>
          <p:cNvSpPr txBox="1"/>
          <p:nvPr/>
        </p:nvSpPr>
        <p:spPr>
          <a:xfrm>
            <a:off x="3046751" y="2952661"/>
            <a:ext cx="848193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A Socket.IO Chat Server in Node.js (with Example</a:t>
            </a:r>
            <a:r>
              <a:rPr lang="en-US" sz="2800" b="1" dirty="0"/>
              <a:t>)</a:t>
            </a:r>
          </a:p>
          <a:p>
            <a:pPr>
              <a:buNone/>
            </a:pPr>
            <a:r>
              <a:rPr lang="en-US" sz="2800" b="1" dirty="0"/>
              <a:t>Socket.IO</a:t>
            </a:r>
            <a:r>
              <a:rPr lang="en-US" sz="2800" dirty="0"/>
              <a:t> simplifies real-time communication — it builds on </a:t>
            </a:r>
            <a:r>
              <a:rPr lang="en-US" sz="2800" dirty="0" err="1"/>
              <a:t>WebSockets</a:t>
            </a:r>
            <a:r>
              <a:rPr lang="en-US" sz="2800" dirty="0"/>
              <a:t> and adds: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Automatic reconnection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Event-based messaging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Room and namespace support</a:t>
            </a:r>
          </a:p>
        </p:txBody>
      </p:sp>
    </p:spTree>
    <p:extLst>
      <p:ext uri="{BB962C8B-B14F-4D97-AF65-F5344CB8AC3E}">
        <p14:creationId xmlns:p14="http://schemas.microsoft.com/office/powerpoint/2010/main" val="41805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8745E-0A91-74B2-0281-9578F960ACC0}"/>
              </a:ext>
            </a:extLst>
          </p:cNvPr>
          <p:cNvSpPr txBox="1"/>
          <p:nvPr/>
        </p:nvSpPr>
        <p:spPr>
          <a:xfrm>
            <a:off x="633334" y="486623"/>
            <a:ext cx="60935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mkdir</a:t>
            </a:r>
            <a:r>
              <a:rPr lang="en-IN" sz="3200" dirty="0"/>
              <a:t> </a:t>
            </a:r>
            <a:r>
              <a:rPr lang="en-IN" sz="3200" dirty="0" err="1"/>
              <a:t>socketio</a:t>
            </a:r>
            <a:r>
              <a:rPr lang="en-IN" sz="3200" dirty="0"/>
              <a:t>-chat</a:t>
            </a:r>
          </a:p>
          <a:p>
            <a:r>
              <a:rPr lang="en-IN" sz="3200" dirty="0"/>
              <a:t>cd </a:t>
            </a:r>
            <a:r>
              <a:rPr lang="en-IN" sz="3200" dirty="0" err="1"/>
              <a:t>socketio</a:t>
            </a:r>
            <a:r>
              <a:rPr lang="en-IN" sz="3200" dirty="0"/>
              <a:t>-chat</a:t>
            </a:r>
          </a:p>
          <a:p>
            <a:r>
              <a:rPr lang="en-IN" sz="3200" dirty="0" err="1"/>
              <a:t>npm</a:t>
            </a:r>
            <a:r>
              <a:rPr lang="en-IN" sz="3200" dirty="0"/>
              <a:t> </a:t>
            </a:r>
            <a:r>
              <a:rPr lang="en-IN" sz="3200" dirty="0" err="1"/>
              <a:t>init</a:t>
            </a:r>
            <a:r>
              <a:rPr lang="en-IN" sz="3200" dirty="0"/>
              <a:t> -y</a:t>
            </a:r>
          </a:p>
          <a:p>
            <a:r>
              <a:rPr lang="en-IN" sz="3200" dirty="0" err="1"/>
              <a:t>npm</a:t>
            </a:r>
            <a:r>
              <a:rPr lang="en-IN" sz="3200" dirty="0"/>
              <a:t> install express socket.io</a:t>
            </a:r>
          </a:p>
        </p:txBody>
      </p:sp>
    </p:spTree>
    <p:extLst>
      <p:ext uri="{BB962C8B-B14F-4D97-AF65-F5344CB8AC3E}">
        <p14:creationId xmlns:p14="http://schemas.microsoft.com/office/powerpoint/2010/main" val="23790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58536E-7765-7DA7-08A3-CC547EB41752}"/>
              </a:ext>
            </a:extLst>
          </p:cNvPr>
          <p:cNvSpPr txBox="1"/>
          <p:nvPr/>
        </p:nvSpPr>
        <p:spPr>
          <a:xfrm>
            <a:off x="485933" y="524655"/>
            <a:ext cx="60935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http = require('http');</a:t>
            </a:r>
          </a:p>
          <a:p>
            <a:r>
              <a:rPr lang="en-IN" dirty="0" err="1"/>
              <a:t>const</a:t>
            </a:r>
            <a:r>
              <a:rPr lang="en-IN" dirty="0"/>
              <a:t> { Server } = require('socket.io');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r>
              <a:rPr lang="en-IN" dirty="0" err="1"/>
              <a:t>const</a:t>
            </a:r>
            <a:r>
              <a:rPr lang="en-IN" dirty="0"/>
              <a:t> server = </a:t>
            </a:r>
            <a:r>
              <a:rPr lang="en-IN" dirty="0" err="1"/>
              <a:t>http.createServer</a:t>
            </a:r>
            <a:r>
              <a:rPr lang="en-IN" dirty="0"/>
              <a:t>(app);</a:t>
            </a:r>
          </a:p>
          <a:p>
            <a:r>
              <a:rPr lang="en-IN" dirty="0" err="1"/>
              <a:t>const</a:t>
            </a:r>
            <a:r>
              <a:rPr lang="en-IN" dirty="0"/>
              <a:t> io = new Server(server);</a:t>
            </a:r>
          </a:p>
          <a:p>
            <a:endParaRPr lang="en-IN" dirty="0"/>
          </a:p>
          <a:p>
            <a:r>
              <a:rPr lang="en-IN" dirty="0" err="1"/>
              <a:t>app.get</a:t>
            </a:r>
            <a:r>
              <a:rPr lang="en-IN" dirty="0"/>
              <a:t>('/',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res.sendFile</a:t>
            </a:r>
            <a:r>
              <a:rPr lang="en-IN" dirty="0"/>
              <a:t>(__</a:t>
            </a:r>
            <a:r>
              <a:rPr lang="en-IN" dirty="0" err="1"/>
              <a:t>dirname</a:t>
            </a:r>
            <a:r>
              <a:rPr lang="en-IN" dirty="0"/>
              <a:t> + '/index.html');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/>
              <a:t>// When a client connects</a:t>
            </a:r>
          </a:p>
          <a:p>
            <a:r>
              <a:rPr lang="en-IN" dirty="0" err="1"/>
              <a:t>io.on</a:t>
            </a:r>
            <a:r>
              <a:rPr lang="en-IN" dirty="0"/>
              <a:t>('connection', (socket) =&gt; {</a:t>
            </a:r>
          </a:p>
          <a:p>
            <a:r>
              <a:rPr lang="en-IN" dirty="0"/>
              <a:t>  console.log('A user connected');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85A3A-CB50-2364-040A-57F86826361B}"/>
              </a:ext>
            </a:extLst>
          </p:cNvPr>
          <p:cNvSpPr txBox="1"/>
          <p:nvPr/>
        </p:nvSpPr>
        <p:spPr>
          <a:xfrm>
            <a:off x="5837420" y="253745"/>
            <a:ext cx="60935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  // Listen for chat messages</a:t>
            </a:r>
          </a:p>
          <a:p>
            <a:r>
              <a:rPr lang="en-IN" dirty="0"/>
              <a:t>  </a:t>
            </a:r>
            <a:r>
              <a:rPr lang="en-IN" dirty="0" err="1"/>
              <a:t>socket.on</a:t>
            </a:r>
            <a:r>
              <a:rPr lang="en-IN" dirty="0"/>
              <a:t>('chat message', (</a:t>
            </a:r>
            <a:r>
              <a:rPr lang="en-IN" dirty="0" err="1"/>
              <a:t>msg</a:t>
            </a:r>
            <a:r>
              <a:rPr lang="en-IN" dirty="0"/>
              <a:t>) =&gt; {</a:t>
            </a:r>
          </a:p>
          <a:p>
            <a:r>
              <a:rPr lang="en-IN" dirty="0"/>
              <a:t>    console.log('Message: ' + </a:t>
            </a:r>
            <a:r>
              <a:rPr lang="en-IN" dirty="0" err="1"/>
              <a:t>msg</a:t>
            </a:r>
            <a:r>
              <a:rPr lang="en-IN" dirty="0"/>
              <a:t>);</a:t>
            </a:r>
          </a:p>
          <a:p>
            <a:r>
              <a:rPr lang="en-IN" dirty="0"/>
              <a:t>    // Broadcast message to all clients</a:t>
            </a:r>
          </a:p>
          <a:p>
            <a:r>
              <a:rPr lang="en-IN" dirty="0"/>
              <a:t>    </a:t>
            </a:r>
            <a:r>
              <a:rPr lang="en-IN" dirty="0" err="1"/>
              <a:t>io.emit</a:t>
            </a:r>
            <a:r>
              <a:rPr lang="en-IN" dirty="0"/>
              <a:t>('chat message', </a:t>
            </a:r>
            <a:r>
              <a:rPr lang="en-IN" dirty="0" err="1"/>
              <a:t>msg</a:t>
            </a:r>
            <a:r>
              <a:rPr lang="en-IN" dirty="0"/>
              <a:t>);</a:t>
            </a:r>
          </a:p>
          <a:p>
            <a:r>
              <a:rPr lang="en-IN" dirty="0"/>
              <a:t>  });</a:t>
            </a:r>
          </a:p>
          <a:p>
            <a:endParaRPr lang="en-IN" dirty="0"/>
          </a:p>
          <a:p>
            <a:r>
              <a:rPr lang="en-IN" dirty="0"/>
              <a:t>  // Handle disconnect</a:t>
            </a:r>
          </a:p>
          <a:p>
            <a:r>
              <a:rPr lang="en-IN" dirty="0"/>
              <a:t>  </a:t>
            </a:r>
            <a:r>
              <a:rPr lang="en-IN" dirty="0" err="1"/>
              <a:t>socket.on</a:t>
            </a:r>
            <a:r>
              <a:rPr lang="en-IN" dirty="0"/>
              <a:t>('disconnect', () =&gt; {</a:t>
            </a:r>
          </a:p>
          <a:p>
            <a:r>
              <a:rPr lang="en-IN" dirty="0"/>
              <a:t>    console.log('User disconnected');</a:t>
            </a:r>
          </a:p>
          <a:p>
            <a:r>
              <a:rPr lang="en-IN" dirty="0"/>
              <a:t>  });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server.listen</a:t>
            </a:r>
            <a:r>
              <a:rPr lang="en-IN" dirty="0"/>
              <a:t>(3000, () =&gt; {</a:t>
            </a:r>
          </a:p>
          <a:p>
            <a:r>
              <a:rPr lang="en-IN" dirty="0"/>
              <a:t>  console.log('Server running on http://localhost:3000');</a:t>
            </a:r>
          </a:p>
          <a:p>
            <a:r>
              <a:rPr lang="en-IN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091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32456A-01EC-6A86-1A9C-4537BA42BCC4}"/>
              </a:ext>
            </a:extLst>
          </p:cNvPr>
          <p:cNvSpPr txBox="1"/>
          <p:nvPr/>
        </p:nvSpPr>
        <p:spPr>
          <a:xfrm>
            <a:off x="168639" y="419914"/>
            <a:ext cx="60935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  &lt;head&gt;</a:t>
            </a:r>
          </a:p>
          <a:p>
            <a:r>
              <a:rPr lang="en-IN" dirty="0"/>
              <a:t>    &lt;title&gt;Socket.IO Chat&lt;/title&gt;</a:t>
            </a:r>
          </a:p>
          <a:p>
            <a:r>
              <a:rPr lang="en-IN" dirty="0"/>
              <a:t>    &lt;style&gt;</a:t>
            </a:r>
          </a:p>
          <a:p>
            <a:r>
              <a:rPr lang="en-IN" dirty="0"/>
              <a:t>      ul { list-style-type: none; margin: 0; padding: 0; }</a:t>
            </a:r>
          </a:p>
          <a:p>
            <a:r>
              <a:rPr lang="en-IN" dirty="0"/>
              <a:t>      li { padding: 8px; }</a:t>
            </a:r>
          </a:p>
          <a:p>
            <a:r>
              <a:rPr lang="en-IN" dirty="0"/>
              <a:t>      input { padding: 10px; width: 80%; }</a:t>
            </a:r>
          </a:p>
          <a:p>
            <a:r>
              <a:rPr lang="en-IN" dirty="0"/>
              <a:t>      button { padding: 10px; }</a:t>
            </a:r>
          </a:p>
          <a:p>
            <a:r>
              <a:rPr lang="en-IN" dirty="0"/>
              <a:t>    &lt;/style&gt;</a:t>
            </a:r>
          </a:p>
          <a:p>
            <a:r>
              <a:rPr lang="en-IN" dirty="0"/>
              <a:t>  &lt;/head&gt;</a:t>
            </a:r>
          </a:p>
          <a:p>
            <a:r>
              <a:rPr lang="en-IN" dirty="0"/>
              <a:t>  &lt;body&gt;</a:t>
            </a:r>
          </a:p>
          <a:p>
            <a:r>
              <a:rPr lang="en-IN" dirty="0"/>
              <a:t>    &lt;ul id="messages"&gt;&lt;/ul&gt;</a:t>
            </a:r>
          </a:p>
          <a:p>
            <a:r>
              <a:rPr lang="en-IN" dirty="0"/>
              <a:t>    &lt;form id="form"&gt;</a:t>
            </a:r>
          </a:p>
          <a:p>
            <a:r>
              <a:rPr lang="en-IN" dirty="0"/>
              <a:t>      &lt;input id="input" autocomplete="off" /&gt;&lt;button&gt;Send&lt;/button&gt;</a:t>
            </a:r>
          </a:p>
          <a:p>
            <a:r>
              <a:rPr lang="en-IN" dirty="0"/>
              <a:t>    &lt;/form&gt;</a:t>
            </a:r>
          </a:p>
          <a:p>
            <a:endParaRPr lang="en-IN" dirty="0"/>
          </a:p>
          <a:p>
            <a:r>
              <a:rPr lang="en-IN" dirty="0"/>
              <a:t>    &lt;script </a:t>
            </a:r>
            <a:r>
              <a:rPr lang="en-IN" dirty="0" err="1"/>
              <a:t>src</a:t>
            </a:r>
            <a:r>
              <a:rPr lang="en-IN" dirty="0"/>
              <a:t>="/socket.io/socket.io.js"&gt;&lt;/script&gt;</a:t>
            </a:r>
          </a:p>
          <a:p>
            <a:r>
              <a:rPr lang="en-IN" dirty="0"/>
              <a:t>    &lt;script&gt;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14220-B9C7-8E79-0316-763149EEF3CD}"/>
              </a:ext>
            </a:extLst>
          </p:cNvPr>
          <p:cNvSpPr txBox="1"/>
          <p:nvPr/>
        </p:nvSpPr>
        <p:spPr>
          <a:xfrm>
            <a:off x="6098500" y="142916"/>
            <a:ext cx="60935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socket = io();</a:t>
            </a:r>
          </a:p>
          <a:p>
            <a:endParaRPr lang="en-IN" dirty="0"/>
          </a:p>
          <a:p>
            <a:r>
              <a:rPr lang="en-IN" dirty="0"/>
              <a:t>      </a:t>
            </a:r>
            <a:r>
              <a:rPr lang="en-IN" dirty="0" err="1"/>
              <a:t>const</a:t>
            </a:r>
            <a:r>
              <a:rPr lang="en-IN" dirty="0"/>
              <a:t> form = </a:t>
            </a:r>
            <a:r>
              <a:rPr lang="en-IN" dirty="0" err="1"/>
              <a:t>document.getElementById</a:t>
            </a:r>
            <a:r>
              <a:rPr lang="en-IN" dirty="0"/>
              <a:t>('form');</a:t>
            </a:r>
          </a:p>
          <a:p>
            <a:r>
              <a:rPr lang="en-IN" dirty="0"/>
              <a:t>      </a:t>
            </a:r>
            <a:r>
              <a:rPr lang="en-IN" dirty="0" err="1"/>
              <a:t>const</a:t>
            </a:r>
            <a:r>
              <a:rPr lang="en-IN" dirty="0"/>
              <a:t> input = </a:t>
            </a:r>
            <a:r>
              <a:rPr lang="en-IN" dirty="0" err="1"/>
              <a:t>document.getElementById</a:t>
            </a:r>
            <a:r>
              <a:rPr lang="en-IN" dirty="0"/>
              <a:t>('input');</a:t>
            </a:r>
          </a:p>
          <a:p>
            <a:r>
              <a:rPr lang="en-IN" dirty="0"/>
              <a:t>      </a:t>
            </a:r>
            <a:r>
              <a:rPr lang="en-IN" dirty="0" err="1"/>
              <a:t>const</a:t>
            </a:r>
            <a:r>
              <a:rPr lang="en-IN" dirty="0"/>
              <a:t> messages = </a:t>
            </a:r>
            <a:r>
              <a:rPr lang="en-IN" dirty="0" err="1"/>
              <a:t>document.getElementById</a:t>
            </a:r>
            <a:r>
              <a:rPr lang="en-IN" dirty="0"/>
              <a:t>('messages');</a:t>
            </a:r>
          </a:p>
          <a:p>
            <a:endParaRPr lang="en-IN" dirty="0"/>
          </a:p>
          <a:p>
            <a:r>
              <a:rPr lang="en-IN" dirty="0"/>
              <a:t>      </a:t>
            </a:r>
            <a:r>
              <a:rPr lang="en-IN" dirty="0" err="1"/>
              <a:t>form.addEventListener</a:t>
            </a:r>
            <a:r>
              <a:rPr lang="en-IN" dirty="0"/>
              <a:t>('submit', (e) =&gt; {</a:t>
            </a:r>
          </a:p>
          <a:p>
            <a:r>
              <a:rPr lang="en-IN" dirty="0"/>
              <a:t>        </a:t>
            </a:r>
            <a:r>
              <a:rPr lang="en-IN" dirty="0" err="1"/>
              <a:t>e.preventDefault</a:t>
            </a:r>
            <a:r>
              <a:rPr lang="en-IN" dirty="0"/>
              <a:t>();</a:t>
            </a:r>
          </a:p>
          <a:p>
            <a:r>
              <a:rPr lang="en-IN" dirty="0"/>
              <a:t>        if (</a:t>
            </a:r>
            <a:r>
              <a:rPr lang="en-IN" dirty="0" err="1"/>
              <a:t>input.value</a:t>
            </a:r>
            <a:r>
              <a:rPr lang="en-IN" dirty="0"/>
              <a:t>) {</a:t>
            </a:r>
          </a:p>
          <a:p>
            <a:r>
              <a:rPr lang="en-IN" dirty="0"/>
              <a:t>          </a:t>
            </a:r>
            <a:r>
              <a:rPr lang="en-IN" dirty="0" err="1"/>
              <a:t>socket.emit</a:t>
            </a:r>
            <a:r>
              <a:rPr lang="en-IN" dirty="0"/>
              <a:t>('chat message', </a:t>
            </a:r>
            <a:r>
              <a:rPr lang="en-IN" dirty="0" err="1"/>
              <a:t>input.value</a:t>
            </a:r>
            <a:r>
              <a:rPr lang="en-IN" dirty="0"/>
              <a:t>);</a:t>
            </a:r>
          </a:p>
          <a:p>
            <a:r>
              <a:rPr lang="en-IN" dirty="0"/>
              <a:t>          </a:t>
            </a:r>
            <a:r>
              <a:rPr lang="en-IN" dirty="0" err="1"/>
              <a:t>input.value</a:t>
            </a:r>
            <a:r>
              <a:rPr lang="en-IN" dirty="0"/>
              <a:t> = '';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});</a:t>
            </a:r>
          </a:p>
          <a:p>
            <a:endParaRPr lang="en-IN" dirty="0"/>
          </a:p>
          <a:p>
            <a:r>
              <a:rPr lang="en-IN" dirty="0"/>
              <a:t>      </a:t>
            </a:r>
            <a:r>
              <a:rPr lang="en-IN" dirty="0" err="1"/>
              <a:t>socket.on</a:t>
            </a:r>
            <a:r>
              <a:rPr lang="en-IN" dirty="0"/>
              <a:t>('chat message', (</a:t>
            </a:r>
            <a:r>
              <a:rPr lang="en-IN" dirty="0" err="1"/>
              <a:t>msg</a:t>
            </a:r>
            <a:r>
              <a:rPr lang="en-IN" dirty="0"/>
              <a:t>) =&gt; {</a:t>
            </a:r>
          </a:p>
          <a:p>
            <a:r>
              <a:rPr lang="en-IN" dirty="0"/>
              <a:t>        </a:t>
            </a:r>
            <a:r>
              <a:rPr lang="en-IN" dirty="0" err="1"/>
              <a:t>const</a:t>
            </a:r>
            <a:r>
              <a:rPr lang="en-IN" dirty="0"/>
              <a:t> li = </a:t>
            </a:r>
            <a:r>
              <a:rPr lang="en-IN" dirty="0" err="1"/>
              <a:t>document.createElement</a:t>
            </a:r>
            <a:r>
              <a:rPr lang="en-IN" dirty="0"/>
              <a:t>('li');</a:t>
            </a:r>
          </a:p>
          <a:p>
            <a:r>
              <a:rPr lang="en-IN" dirty="0"/>
              <a:t>        </a:t>
            </a:r>
            <a:r>
              <a:rPr lang="en-IN" dirty="0" err="1"/>
              <a:t>li.textContent</a:t>
            </a:r>
            <a:r>
              <a:rPr lang="en-IN" dirty="0"/>
              <a:t> = </a:t>
            </a:r>
            <a:r>
              <a:rPr lang="en-IN" dirty="0" err="1"/>
              <a:t>msg</a:t>
            </a:r>
            <a:r>
              <a:rPr lang="en-IN" dirty="0"/>
              <a:t>;</a:t>
            </a:r>
          </a:p>
          <a:p>
            <a:r>
              <a:rPr lang="en-IN" dirty="0"/>
              <a:t>        </a:t>
            </a:r>
            <a:r>
              <a:rPr lang="en-IN" dirty="0" err="1"/>
              <a:t>messages.appendChild</a:t>
            </a:r>
            <a:r>
              <a:rPr lang="en-IN" dirty="0"/>
              <a:t>(li);</a:t>
            </a:r>
          </a:p>
          <a:p>
            <a:r>
              <a:rPr lang="en-IN" dirty="0"/>
              <a:t>      });</a:t>
            </a:r>
          </a:p>
          <a:p>
            <a:r>
              <a:rPr lang="en-IN" dirty="0"/>
              <a:t>    &lt;/script&gt;</a:t>
            </a:r>
          </a:p>
          <a:p>
            <a:r>
              <a:rPr lang="en-IN" dirty="0"/>
              <a:t>  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467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4C7DCA-9C13-464F-7529-33A2064D2F5D}"/>
              </a:ext>
            </a:extLst>
          </p:cNvPr>
          <p:cNvSpPr txBox="1"/>
          <p:nvPr/>
        </p:nvSpPr>
        <p:spPr>
          <a:xfrm>
            <a:off x="648324" y="572337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node server.js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E7FE1-A7B9-18B6-BCE6-EFBA6D7A1F67}"/>
              </a:ext>
            </a:extLst>
          </p:cNvPr>
          <p:cNvSpPr txBox="1"/>
          <p:nvPr/>
        </p:nvSpPr>
        <p:spPr>
          <a:xfrm>
            <a:off x="299804" y="3102087"/>
            <a:ext cx="114075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Then open http://localhost:3000 in multiple browsers — try chatting between them!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1888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AB0C-82FB-0146-929F-AE7DFEE3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NODE.JS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CD16-C2A3-B8FF-6C07-4AA80D77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997"/>
            <a:ext cx="10515600" cy="464796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Node.js</a:t>
            </a:r>
            <a:r>
              <a:rPr lang="en-US" dirty="0"/>
              <a:t> is a </a:t>
            </a:r>
            <a:r>
              <a:rPr lang="en-US" b="1" dirty="0"/>
              <a:t>JavaScript runtime environment</a:t>
            </a:r>
            <a:r>
              <a:rPr lang="en-US" dirty="0"/>
              <a:t> that allows you to run JavaScript code </a:t>
            </a:r>
            <a:r>
              <a:rPr lang="en-US" b="1" dirty="0"/>
              <a:t>outside the browser</a:t>
            </a:r>
            <a:r>
              <a:rPr lang="en-US" dirty="0"/>
              <a:t>, typically on a server. It is built on </a:t>
            </a:r>
            <a:r>
              <a:rPr lang="en-US" b="1" dirty="0"/>
              <a:t>Chrome's V8 JavaScript engine</a:t>
            </a:r>
            <a:r>
              <a:rPr lang="en-US" dirty="0"/>
              <a:t>.</a:t>
            </a:r>
          </a:p>
          <a:p>
            <a:r>
              <a:rPr lang="en-US" b="1" dirty="0"/>
              <a:t>Key Features:</a:t>
            </a:r>
          </a:p>
          <a:p>
            <a:r>
              <a:rPr lang="en-US" b="1" dirty="0"/>
              <a:t>Asynchronous &amp; Event-driven</a:t>
            </a:r>
            <a:r>
              <a:rPr lang="en-US" dirty="0"/>
              <a:t>: Handles multiple operations without blocking the main thread.</a:t>
            </a:r>
          </a:p>
          <a:p>
            <a:r>
              <a:rPr lang="en-US" b="1" dirty="0"/>
              <a:t>Non-blocking I/O</a:t>
            </a:r>
            <a:r>
              <a:rPr lang="en-US" dirty="0"/>
              <a:t>: Efficient for I/O-heavy tasks like reading files or databases.</a:t>
            </a:r>
          </a:p>
          <a:p>
            <a:r>
              <a:rPr lang="en-US" b="1" dirty="0"/>
              <a:t>Single-threaded</a:t>
            </a:r>
            <a:r>
              <a:rPr lang="en-US" dirty="0"/>
              <a:t>: Uses a single-threaded model with event looping.</a:t>
            </a:r>
          </a:p>
          <a:p>
            <a:r>
              <a:rPr lang="en-US" b="1" dirty="0"/>
              <a:t>Cross-platform</a:t>
            </a:r>
            <a:r>
              <a:rPr lang="en-US" dirty="0"/>
              <a:t>: Runs on Windows, macOS, and Linux.</a:t>
            </a:r>
          </a:p>
          <a:p>
            <a:r>
              <a:rPr lang="en-US" b="1" dirty="0" err="1"/>
              <a:t>npm</a:t>
            </a:r>
            <a:r>
              <a:rPr lang="en-US" b="1" dirty="0"/>
              <a:t> (Node Package Manager)</a:t>
            </a:r>
            <a:r>
              <a:rPr lang="en-US" dirty="0"/>
              <a:t>: Huge ecosystem of open-source libraries.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06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27399A-AF14-287B-31D2-84FD2A16C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3424"/>
              </p:ext>
            </p:extLst>
          </p:nvPr>
        </p:nvGraphicFramePr>
        <p:xfrm>
          <a:off x="838200" y="434715"/>
          <a:ext cx="10515600" cy="607101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222675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45252504"/>
                    </a:ext>
                  </a:extLst>
                </a:gridCol>
              </a:tblGrid>
              <a:tr h="934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481288"/>
                  </a:ext>
                </a:extLst>
              </a:tr>
              <a:tr h="934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Network Socket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Endpoint for network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479607"/>
                  </a:ext>
                </a:extLst>
              </a:tr>
              <a:tr h="934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WebSocket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Persistent two-way connection (TCP-based)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047047"/>
                  </a:ext>
                </a:extLst>
              </a:tr>
              <a:tr h="1634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Socket.IO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Higher-level library built on WebSockets with auto-reconnect, events, and rooms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817216"/>
                  </a:ext>
                </a:extLst>
              </a:tr>
              <a:tr h="1634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Use Case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apps like chat, notifications, games, dashboards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4464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FD131-E8CC-D508-9DBE-19463D8F594B}"/>
              </a:ext>
            </a:extLst>
          </p:cNvPr>
          <p:cNvSpPr txBox="1"/>
          <p:nvPr/>
        </p:nvSpPr>
        <p:spPr>
          <a:xfrm>
            <a:off x="813164" y="712487"/>
            <a:ext cx="60938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Notes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secret</a:t>
            </a:r>
            <a:r>
              <a:rPr lang="en-US" dirty="0"/>
              <a:t> is used to sign the session ID cookie — make sure it’s unique and not shared publicly.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default, sessions are </a:t>
            </a:r>
            <a:r>
              <a:rPr lang="en-US" b="1" dirty="0"/>
              <a:t>stored in memory</a:t>
            </a:r>
            <a:r>
              <a:rPr lang="en-US" dirty="0"/>
              <a:t>, which is not suitable for production.</a:t>
            </a:r>
            <a:br>
              <a:rPr lang="en-US" dirty="0"/>
            </a:br>
            <a:r>
              <a:rPr lang="en-US" dirty="0"/>
              <a:t>For production, use a session store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connect-mongo</a:t>
            </a:r>
            <a:r>
              <a:rPr lang="en-US" dirty="0"/>
              <a:t> (MongoDB)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connect-</a:t>
            </a:r>
            <a:r>
              <a:rPr lang="en-US" dirty="0" err="1">
                <a:latin typeface="Courier New" panose="02070309020205020404" pitchFamily="49" charset="0"/>
              </a:rPr>
              <a:t>redis</a:t>
            </a:r>
            <a:r>
              <a:rPr lang="en-US" dirty="0"/>
              <a:t> (Redis)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session-file-store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9F640-D890-2797-B243-9EFC796C7988}"/>
              </a:ext>
            </a:extLst>
          </p:cNvPr>
          <p:cNvSpPr txBox="1"/>
          <p:nvPr/>
        </p:nvSpPr>
        <p:spPr>
          <a:xfrm>
            <a:off x="3974374" y="3779911"/>
            <a:ext cx="6093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 err="1"/>
              <a:t>npm</a:t>
            </a:r>
            <a:r>
              <a:rPr lang="en-IN" sz="4000" b="1" dirty="0"/>
              <a:t> install connect-mongo</a:t>
            </a:r>
          </a:p>
        </p:txBody>
      </p:sp>
    </p:spTree>
    <p:extLst>
      <p:ext uri="{BB962C8B-B14F-4D97-AF65-F5344CB8AC3E}">
        <p14:creationId xmlns:p14="http://schemas.microsoft.com/office/powerpoint/2010/main" val="59498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9C174-2C67-271C-1A19-B28ED58D12F1}"/>
              </a:ext>
            </a:extLst>
          </p:cNvPr>
          <p:cNvSpPr txBox="1"/>
          <p:nvPr/>
        </p:nvSpPr>
        <p:spPr>
          <a:xfrm>
            <a:off x="1348740" y="1120676"/>
            <a:ext cx="60938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MongoStore</a:t>
            </a:r>
            <a:r>
              <a:rPr lang="en-IN" dirty="0"/>
              <a:t> = require('connect-mongo');</a:t>
            </a:r>
          </a:p>
          <a:p>
            <a:r>
              <a:rPr lang="en-IN" dirty="0" err="1"/>
              <a:t>app.use</a:t>
            </a:r>
            <a:r>
              <a:rPr lang="en-IN" dirty="0"/>
              <a:t>(session({</a:t>
            </a:r>
          </a:p>
          <a:p>
            <a:r>
              <a:rPr lang="en-IN" dirty="0"/>
              <a:t>  secret: '</a:t>
            </a:r>
            <a:r>
              <a:rPr lang="en-IN" dirty="0" err="1"/>
              <a:t>mysecretkey</a:t>
            </a:r>
            <a:r>
              <a:rPr lang="en-IN" dirty="0"/>
              <a:t>',</a:t>
            </a:r>
          </a:p>
          <a:p>
            <a:r>
              <a:rPr lang="en-IN" dirty="0"/>
              <a:t>  store: </a:t>
            </a:r>
            <a:r>
              <a:rPr lang="en-IN" dirty="0" err="1"/>
              <a:t>MongoStore.create</a:t>
            </a:r>
            <a:r>
              <a:rPr lang="en-IN" dirty="0"/>
              <a:t>({ </a:t>
            </a:r>
            <a:r>
              <a:rPr lang="en-IN" dirty="0" err="1"/>
              <a:t>mongoUrl</a:t>
            </a:r>
            <a:r>
              <a:rPr lang="en-IN" dirty="0"/>
              <a:t>: '</a:t>
            </a:r>
            <a:r>
              <a:rPr lang="en-IN" dirty="0" err="1"/>
              <a:t>mongodb</a:t>
            </a:r>
            <a:r>
              <a:rPr lang="en-IN" dirty="0"/>
              <a:t>://localhost/</a:t>
            </a:r>
            <a:r>
              <a:rPr lang="en-IN" dirty="0" err="1"/>
              <a:t>sessiondb</a:t>
            </a:r>
            <a:r>
              <a:rPr lang="en-IN" dirty="0"/>
              <a:t>' }),</a:t>
            </a:r>
          </a:p>
          <a:p>
            <a:r>
              <a:rPr lang="en-IN" dirty="0"/>
              <a:t>  resave: false,</a:t>
            </a:r>
          </a:p>
          <a:p>
            <a:r>
              <a:rPr lang="en-IN" dirty="0"/>
              <a:t>  </a:t>
            </a:r>
            <a:r>
              <a:rPr lang="en-IN" dirty="0" err="1"/>
              <a:t>saveUninitialized</a:t>
            </a:r>
            <a:r>
              <a:rPr lang="en-IN" dirty="0"/>
              <a:t>: false</a:t>
            </a:r>
          </a:p>
          <a:p>
            <a:r>
              <a:rPr lang="en-IN" dirty="0"/>
              <a:t>}));</a:t>
            </a:r>
          </a:p>
        </p:txBody>
      </p:sp>
    </p:spTree>
    <p:extLst>
      <p:ext uri="{BB962C8B-B14F-4D97-AF65-F5344CB8AC3E}">
        <p14:creationId xmlns:p14="http://schemas.microsoft.com/office/powerpoint/2010/main" val="362590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107B-C9D4-B201-1B8D-DB9CD1D7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9" y="173454"/>
            <a:ext cx="10515600" cy="1325563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EDDF1-092F-B1D5-F52D-BECC1FA6B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14" y="1499017"/>
            <a:ext cx="11617377" cy="5143760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https://youtu.be/2e2E5cvLw0g?si=0fYKqyRuXti8mS3G</a:t>
            </a:r>
            <a:endParaRPr lang="en-US" sz="3200" dirty="0"/>
          </a:p>
          <a:p>
            <a:r>
              <a:rPr lang="en-US" sz="3200" dirty="0"/>
              <a:t>(</a:t>
            </a:r>
            <a:r>
              <a:rPr lang="en-US" sz="3200" dirty="0" err="1"/>
              <a:t>PlayList</a:t>
            </a:r>
            <a:r>
              <a:rPr lang="en-US" sz="3200" dirty="0"/>
              <a:t> =&gt; Node JS by Anil Sidhu)</a:t>
            </a:r>
          </a:p>
          <a:p>
            <a:endParaRPr lang="en-US" sz="3200" dirty="0"/>
          </a:p>
          <a:p>
            <a:r>
              <a:rPr lang="en-US" sz="3200" dirty="0">
                <a:hlinkClick r:id="rId3"/>
              </a:rPr>
              <a:t>https://www.youtube.com/watch?v=ohIAiuHMKMI&amp;list=PLinedj3B30sDby4Al-i13hQJGQoRQDfPo</a:t>
            </a:r>
            <a:endParaRPr lang="en-US" sz="3200" dirty="0"/>
          </a:p>
          <a:p>
            <a:r>
              <a:rPr lang="en-US" sz="3200" dirty="0"/>
              <a:t>(</a:t>
            </a:r>
            <a:r>
              <a:rPr lang="en-US" sz="3200" dirty="0" err="1"/>
              <a:t>PlayList</a:t>
            </a:r>
            <a:r>
              <a:rPr lang="en-US" sz="3200" dirty="0"/>
              <a:t> =&gt; Node JS by Piyush Garg)</a:t>
            </a:r>
          </a:p>
          <a:p>
            <a:endParaRPr lang="en-US" sz="3200" dirty="0"/>
          </a:p>
          <a:p>
            <a:r>
              <a:rPr lang="en-US" sz="3200" dirty="0">
                <a:hlinkClick r:id="rId4"/>
              </a:rPr>
              <a:t>(465) Backend with Node.js – YouTube</a:t>
            </a:r>
            <a:endParaRPr lang="en-US" sz="3200" dirty="0"/>
          </a:p>
          <a:p>
            <a:r>
              <a:rPr lang="en-US" sz="3200" dirty="0"/>
              <a:t>(</a:t>
            </a:r>
            <a:r>
              <a:rPr lang="en-US" sz="3200" dirty="0" err="1"/>
              <a:t>PlayList</a:t>
            </a:r>
            <a:r>
              <a:rPr lang="en-US" sz="3200" dirty="0"/>
              <a:t> =&gt; Node JS by Dr. </a:t>
            </a:r>
            <a:r>
              <a:rPr lang="en-US" sz="3200" dirty="0" err="1"/>
              <a:t>Naveet</a:t>
            </a:r>
            <a:r>
              <a:rPr lang="en-US" sz="3200" dirty="0"/>
              <a:t> Kaur)</a:t>
            </a:r>
          </a:p>
          <a:p>
            <a:endParaRPr lang="nl-NL" sz="3200" dirty="0"/>
          </a:p>
          <a:p>
            <a:endParaRPr lang="nl-NL" sz="3200" dirty="0"/>
          </a:p>
          <a:p>
            <a:pPr marL="0" indent="0">
              <a:buNone/>
            </a:pP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495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0AA4-52ED-E374-96D3-27C0579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87E7-F869-E4F4-78B6-7B09F1DF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2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B0B1-8405-9F3D-7EBA-23B129B4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NODE.JS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EEFD-D948-C150-F7C6-FDCEE10CA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Common Uses:</a:t>
            </a:r>
          </a:p>
          <a:p>
            <a:r>
              <a:rPr lang="en-US" dirty="0"/>
              <a:t>Web servers and APIs</a:t>
            </a:r>
          </a:p>
          <a:p>
            <a:r>
              <a:rPr lang="en-US" dirty="0"/>
              <a:t>Real-time applications (e.g., chat apps)</a:t>
            </a:r>
          </a:p>
          <a:p>
            <a:r>
              <a:rPr lang="en-US" dirty="0"/>
              <a:t>Command-line tools</a:t>
            </a:r>
          </a:p>
          <a:p>
            <a:r>
              <a:rPr lang="en-US" dirty="0"/>
              <a:t>Microservices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338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959A-71DD-5C6B-9BF0-2615D8B8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NODE JS (VERSION 24)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02A7-5CF5-2A50-E103-D267C879F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Node.js</a:t>
            </a:r>
            <a:endParaRPr lang="en-IN" dirty="0"/>
          </a:p>
          <a:p>
            <a:r>
              <a:rPr lang="en-IN" dirty="0"/>
              <a:t>LATEST VERSION: 24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96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6496-90AB-7CF0-9F63-B17B78D7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1-3 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23BF-CDD1-1A3A-AA19-995C141F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Unit 1:</a:t>
            </a:r>
          </a:p>
          <a:p>
            <a:r>
              <a:rPr lang="en-US" dirty="0"/>
              <a:t>Getting Started with Node.JS </a:t>
            </a:r>
            <a:endParaRPr lang="en-IN" dirty="0"/>
          </a:p>
          <a:p>
            <a:r>
              <a:rPr lang="en-IN" dirty="0"/>
              <a:t>Handling Data I/O in Node.js </a:t>
            </a:r>
          </a:p>
          <a:p>
            <a:endParaRPr lang="en-IN" dirty="0"/>
          </a:p>
          <a:p>
            <a:r>
              <a:rPr lang="en-IN" b="1" dirty="0"/>
              <a:t>Unit 2:</a:t>
            </a:r>
          </a:p>
          <a:p>
            <a:r>
              <a:rPr lang="en-US" dirty="0"/>
              <a:t>Implementing HTTP Services in Node.JS</a:t>
            </a:r>
          </a:p>
          <a:p>
            <a:r>
              <a:rPr lang="en-US" dirty="0"/>
              <a:t>Basic Websites With Node.JS</a:t>
            </a:r>
          </a:p>
          <a:p>
            <a:endParaRPr lang="en-US" dirty="0"/>
          </a:p>
          <a:p>
            <a:r>
              <a:rPr lang="en-US" b="1" dirty="0"/>
              <a:t>Unit 3:</a:t>
            </a:r>
          </a:p>
          <a:p>
            <a:r>
              <a:rPr lang="en-US" dirty="0"/>
              <a:t>Socket Services in Node.js</a:t>
            </a:r>
          </a:p>
          <a:p>
            <a:r>
              <a:rPr lang="en-IN" dirty="0"/>
              <a:t>Creating </a:t>
            </a:r>
            <a:r>
              <a:rPr lang="en-IN" dirty="0" err="1"/>
              <a:t>middlewares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7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4EBAF-CA87-54B7-CCB9-8A931BF62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83" y="490837"/>
            <a:ext cx="9593705" cy="5475248"/>
          </a:xfrm>
        </p:spPr>
      </p:pic>
    </p:spTree>
    <p:extLst>
      <p:ext uri="{BB962C8B-B14F-4D97-AF65-F5344CB8AC3E}">
        <p14:creationId xmlns:p14="http://schemas.microsoft.com/office/powerpoint/2010/main" val="39843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D6B0B-5A3C-F459-F233-CBE3AAA3B9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872"/>
            <a:ext cx="12022111" cy="6460760"/>
          </a:xfrm>
        </p:spPr>
      </p:pic>
    </p:spTree>
    <p:extLst>
      <p:ext uri="{BB962C8B-B14F-4D97-AF65-F5344CB8AC3E}">
        <p14:creationId xmlns:p14="http://schemas.microsoft.com/office/powerpoint/2010/main" val="33935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71783-705E-6571-0099-6F3375C5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3D4EB-7439-1BA5-AA0A-230A01FF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" y="0"/>
            <a:ext cx="1188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4605A-0866-2FF9-84C8-02F398AE6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31" y="0"/>
            <a:ext cx="1069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7CB07-C081-1AFB-E25E-35DAF27F3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5D9E8-977A-D857-560D-530175F27AFF}"/>
              </a:ext>
            </a:extLst>
          </p:cNvPr>
          <p:cNvSpPr txBox="1"/>
          <p:nvPr/>
        </p:nvSpPr>
        <p:spPr>
          <a:xfrm>
            <a:off x="437094" y="1097888"/>
            <a:ext cx="11317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Undefined: definition: </a:t>
            </a:r>
            <a:r>
              <a:rPr lang="en-US" sz="3200" dirty="0"/>
              <a:t>“that </a:t>
            </a:r>
            <a:r>
              <a:rPr lang="en-US" sz="3200" dirty="0">
                <a:latin typeface="Courier New" panose="02070309020205020404" pitchFamily="49" charset="0"/>
              </a:rPr>
              <a:t>undefined</a:t>
            </a:r>
            <a:r>
              <a:rPr lang="en-US" sz="3200" dirty="0"/>
              <a:t> means </a:t>
            </a:r>
            <a:r>
              <a:rPr lang="en-US" sz="3200" b="1" dirty="0"/>
              <a:t>something in your code is printing a value that doesn’t exist (undefined)</a:t>
            </a:r>
            <a:r>
              <a:rPr lang="en-US" sz="3200" dirty="0"/>
              <a:t> — probably because of a </a:t>
            </a:r>
            <a:r>
              <a:rPr lang="en-US" sz="3200" dirty="0">
                <a:latin typeface="Courier New" panose="02070309020205020404" pitchFamily="49" charset="0"/>
              </a:rPr>
              <a:t>console.log()</a:t>
            </a:r>
            <a:r>
              <a:rPr lang="en-US" sz="3200" dirty="0"/>
              <a:t> statement that logs the result of something that doesn’t return anything.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642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A7FB-9EB4-BD30-1A55-6195B7AA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NPM (node package manager)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57CF23-BC68-9B75-C83F-B700C7CC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0" y="1572890"/>
            <a:ext cx="10819180" cy="4688921"/>
          </a:xfrm>
        </p:spPr>
      </p:pic>
    </p:spTree>
    <p:extLst>
      <p:ext uri="{BB962C8B-B14F-4D97-AF65-F5344CB8AC3E}">
        <p14:creationId xmlns:p14="http://schemas.microsoft.com/office/powerpoint/2010/main" val="31835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C490-DFA4-4575-6843-E58DDA30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3" y="0"/>
            <a:ext cx="10515600" cy="1325563"/>
          </a:xfrm>
        </p:spPr>
        <p:txBody>
          <a:bodyPr/>
          <a:lstStyle/>
          <a:p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or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-y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A8629-2C45-C666-9A28-B235461D4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0"/>
          <a:stretch>
            <a:fillRect/>
          </a:stretch>
        </p:blipFill>
        <p:spPr>
          <a:xfrm>
            <a:off x="2563318" y="1214203"/>
            <a:ext cx="8634334" cy="4871804"/>
          </a:xfrm>
        </p:spPr>
      </p:pic>
    </p:spTree>
    <p:extLst>
      <p:ext uri="{BB962C8B-B14F-4D97-AF65-F5344CB8AC3E}">
        <p14:creationId xmlns:p14="http://schemas.microsoft.com/office/powerpoint/2010/main" val="27734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294E6-1F87-265C-73EF-FF9234C4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67" y="395614"/>
            <a:ext cx="7195532" cy="49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F05D-0522-4BDF-4078-896048B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1F9B-042D-938D-DC97-CA2B4C97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Getting Started with Node.JS : </a:t>
            </a:r>
            <a:r>
              <a:rPr lang="en-IN" dirty="0"/>
              <a:t>Introducing Node.JS, Installing Node.js, Using Node.js Read Evaluate Print Loop(REPL), Node </a:t>
            </a:r>
            <a:r>
              <a:rPr lang="en-IN" dirty="0" err="1"/>
              <a:t>Pacakage</a:t>
            </a:r>
            <a:r>
              <a:rPr lang="en-IN" dirty="0"/>
              <a:t> Manager (</a:t>
            </a:r>
            <a:r>
              <a:rPr lang="en-IN" dirty="0" err="1"/>
              <a:t>npm</a:t>
            </a:r>
            <a:r>
              <a:rPr lang="en-IN" dirty="0"/>
              <a:t>), Initialize Node </a:t>
            </a:r>
            <a:r>
              <a:rPr lang="en-IN" dirty="0" err="1"/>
              <a:t>js</a:t>
            </a:r>
            <a:r>
              <a:rPr lang="en-IN" dirty="0"/>
              <a:t> project using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init</a:t>
            </a:r>
            <a:r>
              <a:rPr lang="en-IN" dirty="0"/>
              <a:t>, NPM modules (Core Modules, Local Modules, Third Party Modules), </a:t>
            </a:r>
            <a:r>
              <a:rPr lang="en-IN" dirty="0" err="1"/>
              <a:t>EventEmitter</a:t>
            </a:r>
            <a:r>
              <a:rPr lang="en-IN" dirty="0"/>
              <a:t> in Node.js, Callbacks in Node.js </a:t>
            </a:r>
          </a:p>
          <a:p>
            <a:pPr algn="just"/>
            <a:r>
              <a:rPr lang="en-IN" b="1" dirty="0"/>
              <a:t>Handling Data I/O in Node.js :</a:t>
            </a:r>
            <a:r>
              <a:rPr lang="en-IN" dirty="0"/>
              <a:t> Working with fs module, Working with JSON, Using Stream Module to Stream Data, Compressing and Decompressing Data with </a:t>
            </a:r>
            <a:r>
              <a:rPr lang="en-IN" dirty="0" err="1"/>
              <a:t>Zlib</a:t>
            </a:r>
            <a:r>
              <a:rPr lang="en-IN" dirty="0"/>
              <a:t>, Promises and async/await</a:t>
            </a:r>
          </a:p>
        </p:txBody>
      </p:sp>
    </p:spTree>
    <p:extLst>
      <p:ext uri="{BB962C8B-B14F-4D97-AF65-F5344CB8AC3E}">
        <p14:creationId xmlns:p14="http://schemas.microsoft.com/office/powerpoint/2010/main" val="23209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C87BE-B857-53EE-80D0-37FA6EE6A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1009312"/>
            <a:ext cx="652553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90E78-06A9-8BFA-324B-944B316DC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4" y="1033128"/>
            <a:ext cx="1076475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6FA28-8464-A7C4-6C6C-FEBDA1FB5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16" y="819302"/>
            <a:ext cx="8678416" cy="44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840A8-F13E-A0B8-59C8-15A7B7A2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1" y="1271286"/>
            <a:ext cx="10831437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5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CCB44-E11C-074F-ECDA-FFAC6ED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modules (Core Modules, Local Modules, Third Party Modules)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A2649E-2A2B-15FC-4FC3-F004B873E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● Node.js uses </a:t>
            </a:r>
            <a:r>
              <a:rPr lang="en-US" b="1" dirty="0"/>
              <a:t>modules </a:t>
            </a:r>
            <a:r>
              <a:rPr lang="en-US" dirty="0"/>
              <a:t>to organize code. </a:t>
            </a:r>
          </a:p>
          <a:p>
            <a:pPr marL="0" indent="0">
              <a:buNone/>
            </a:pPr>
            <a:r>
              <a:rPr lang="en-US" dirty="0"/>
              <a:t>● A </a:t>
            </a:r>
            <a:r>
              <a:rPr lang="en-US" b="1" dirty="0"/>
              <a:t>module </a:t>
            </a:r>
            <a:r>
              <a:rPr lang="en-US" dirty="0"/>
              <a:t>is a file or library with code that can be reused. </a:t>
            </a:r>
          </a:p>
          <a:p>
            <a:pPr marL="0" indent="0">
              <a:buNone/>
            </a:pPr>
            <a:r>
              <a:rPr lang="en-US" dirty="0"/>
              <a:t>● Types of modules in Node.js: 1. </a:t>
            </a:r>
            <a:r>
              <a:rPr lang="en-US" b="1" dirty="0"/>
              <a:t>Core Modules </a:t>
            </a:r>
            <a:r>
              <a:rPr lang="en-US" dirty="0"/>
              <a:t>– Built-in in Node.js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Local Modules </a:t>
            </a:r>
            <a:r>
              <a:rPr lang="en-US" dirty="0"/>
              <a:t>– Created by the developer 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b="1" dirty="0"/>
              <a:t>Third-Party Modules </a:t>
            </a:r>
            <a:r>
              <a:rPr lang="en-US" dirty="0"/>
              <a:t>– Installed via </a:t>
            </a:r>
            <a:r>
              <a:rPr lang="en-US" dirty="0" err="1"/>
              <a:t>npm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42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6A52-92C6-CC4F-E82D-D32C02BD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(Analogy):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9F80-D7DD-AB1F-BA57-D48C15C5B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● Core modules = Tools already in your toolbox </a:t>
            </a:r>
          </a:p>
          <a:p>
            <a:pPr marL="0" indent="0">
              <a:buNone/>
            </a:pPr>
            <a:r>
              <a:rPr lang="en-US" dirty="0"/>
              <a:t>● Local modules = Tools you made yourself </a:t>
            </a:r>
          </a:p>
          <a:p>
            <a:pPr marL="0" indent="0">
              <a:buNone/>
            </a:pPr>
            <a:r>
              <a:rPr lang="en-US" dirty="0"/>
              <a:t>● Third-party modules = Tools you bought from the store 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Question to students: 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● Q: Why do we use modules in Node.js? </a:t>
            </a:r>
          </a:p>
          <a:p>
            <a:pPr marL="0" indent="0">
              <a:buNone/>
            </a:pPr>
            <a:r>
              <a:rPr lang="en-US" dirty="0"/>
              <a:t>● A: To organize code, reuse functionality, and avoid repetition.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3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3172-637F-6DB3-BCBE-F744DC38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5870-2D9B-2B25-73FB-07614842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US" dirty="0"/>
              <a:t>● Core modules are </a:t>
            </a:r>
            <a:r>
              <a:rPr lang="en-US" b="1" dirty="0"/>
              <a:t>pre-installed </a:t>
            </a:r>
            <a:r>
              <a:rPr lang="en-US" dirty="0"/>
              <a:t>with Node.js. </a:t>
            </a:r>
          </a:p>
          <a:p>
            <a:pPr marL="0" indent="0">
              <a:buNone/>
            </a:pPr>
            <a:r>
              <a:rPr lang="en-US" dirty="0"/>
              <a:t>● No need to install. Just require them. 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Common Core Modules: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● fs – File System </a:t>
            </a:r>
          </a:p>
          <a:p>
            <a:pPr marL="0" indent="0">
              <a:buNone/>
            </a:pPr>
            <a:r>
              <a:rPr lang="en-IN" dirty="0"/>
              <a:t>● http – Create servers </a:t>
            </a:r>
          </a:p>
          <a:p>
            <a:pPr marL="0" indent="0">
              <a:buNone/>
            </a:pPr>
            <a:r>
              <a:rPr lang="en-IN" dirty="0"/>
              <a:t>● </a:t>
            </a:r>
            <a:r>
              <a:rPr lang="en-IN" dirty="0" err="1"/>
              <a:t>os</a:t>
            </a:r>
            <a:r>
              <a:rPr lang="en-IN" dirty="0"/>
              <a:t> – Operating System info </a:t>
            </a:r>
          </a:p>
          <a:p>
            <a:pPr marL="0" indent="0">
              <a:buNone/>
            </a:pPr>
            <a:r>
              <a:rPr lang="en-US" dirty="0"/>
              <a:t>● path – Work with file paths </a:t>
            </a:r>
          </a:p>
          <a:p>
            <a:pPr marL="0" indent="0">
              <a:buNone/>
            </a:pPr>
            <a:r>
              <a:rPr lang="en-IN" dirty="0"/>
              <a:t>● </a:t>
            </a:r>
            <a:r>
              <a:rPr lang="en-IN" dirty="0" err="1"/>
              <a:t>url</a:t>
            </a:r>
            <a:r>
              <a:rPr lang="en-IN" dirty="0"/>
              <a:t> – Parse URLs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0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C126-A1C3-E771-AC1C-24366CD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1: Using fs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088AD-57BC-78B5-1493-C96A30E60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fs = require('</a:t>
            </a:r>
            <a:r>
              <a:rPr lang="en-IN" dirty="0" err="1"/>
              <a:t>fs'</a:t>
            </a:r>
            <a:r>
              <a:rPr lang="en-IN" dirty="0"/>
              <a:t>); </a:t>
            </a:r>
          </a:p>
          <a:p>
            <a:pPr marL="0" indent="0">
              <a:buNone/>
            </a:pPr>
            <a:r>
              <a:rPr lang="en-IN" dirty="0"/>
              <a:t>// Create a file </a:t>
            </a:r>
          </a:p>
          <a:p>
            <a:pPr marL="0" indent="0">
              <a:buNone/>
            </a:pPr>
            <a:r>
              <a:rPr lang="en-US" dirty="0" err="1"/>
              <a:t>fs.writeFileSync</a:t>
            </a:r>
            <a:r>
              <a:rPr lang="en-US" dirty="0"/>
              <a:t>('example.txt', 'Hello World!'); </a:t>
            </a:r>
          </a:p>
          <a:p>
            <a:pPr marL="0" indent="0">
              <a:buNone/>
            </a:pPr>
            <a:r>
              <a:rPr lang="en-IN" dirty="0"/>
              <a:t>// Read the file 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data = </a:t>
            </a:r>
            <a:r>
              <a:rPr lang="en-IN" dirty="0" err="1"/>
              <a:t>fs.readFileSync</a:t>
            </a:r>
            <a:r>
              <a:rPr lang="en-IN" dirty="0"/>
              <a:t>('example.txt', 'utf-8'); </a:t>
            </a:r>
          </a:p>
          <a:p>
            <a:pPr marL="0" indent="0">
              <a:buNone/>
            </a:pPr>
            <a:r>
              <a:rPr lang="en-US" dirty="0"/>
              <a:t>console.log(data); // Output: Hello World!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44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EE6-7D82-1BC2-D593-E884446B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2: Using </a:t>
            </a:r>
            <a:r>
              <a:rPr lang="en-IN" b="1" dirty="0" err="1"/>
              <a:t>os</a:t>
            </a:r>
            <a:r>
              <a:rPr lang="en-IN" b="1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895F-19CC-F538-4559-08F9C205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os</a:t>
            </a:r>
            <a:r>
              <a:rPr lang="en-IN" dirty="0"/>
              <a:t> = require('</a:t>
            </a:r>
            <a:r>
              <a:rPr lang="en-IN" dirty="0" err="1"/>
              <a:t>os'</a:t>
            </a:r>
            <a:r>
              <a:rPr lang="en-IN" dirty="0"/>
              <a:t>); </a:t>
            </a:r>
          </a:p>
          <a:p>
            <a:pPr marL="0" indent="0">
              <a:buNone/>
            </a:pPr>
            <a:r>
              <a:rPr lang="pt-BR" dirty="0"/>
              <a:t>console.log('OS Platform:', os.platform()); </a:t>
            </a:r>
          </a:p>
          <a:p>
            <a:pPr marL="0" indent="0">
              <a:buNone/>
            </a:pPr>
            <a:r>
              <a:rPr lang="en-US" dirty="0"/>
              <a:t>console.log('Free Memory:', </a:t>
            </a:r>
            <a:r>
              <a:rPr lang="en-US" dirty="0" err="1"/>
              <a:t>os.freemem</a:t>
            </a:r>
            <a:r>
              <a:rPr lang="en-US" dirty="0"/>
              <a:t>());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9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B075-9123-0A9F-FE22-F65F573F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Mini Exercise for Students: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E3A2-D9FD-BA09-AB3B-70547CCD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● Q: Use path module to join two folder names folder1 and folder2 into a single path. </a:t>
            </a:r>
          </a:p>
          <a:p>
            <a:pPr marL="0" indent="0">
              <a:buNone/>
            </a:pPr>
            <a:r>
              <a:rPr lang="en-IN" dirty="0"/>
              <a:t>● A: 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path = require('path'); </a:t>
            </a:r>
          </a:p>
          <a:p>
            <a:pPr marL="0" indent="0">
              <a:buNone/>
            </a:pPr>
            <a:r>
              <a:rPr lang="en-IN" dirty="0"/>
              <a:t>console.log(</a:t>
            </a:r>
            <a:r>
              <a:rPr lang="en-IN" dirty="0" err="1"/>
              <a:t>path.join</a:t>
            </a:r>
            <a:r>
              <a:rPr lang="en-IN" dirty="0"/>
              <a:t>('folder1', 'folder2')); // folder1/folder2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/>
              <a:t>Quick Q&amp;A for Class: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● Q: Do we need to install core modules? </a:t>
            </a:r>
          </a:p>
          <a:p>
            <a:pPr marL="0" indent="0">
              <a:buNone/>
            </a:pPr>
            <a:r>
              <a:rPr lang="en-US" dirty="0"/>
              <a:t>● A: No, they come with Node.js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2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4539-50DD-9D3E-FDC5-48CD9108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125" y="337480"/>
            <a:ext cx="5507635" cy="1985996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IT PROVIDE RUNTIME ENVIRONMENT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8A5AA8-8104-8232-A893-1DAFAD066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5" y="337480"/>
            <a:ext cx="5001223" cy="4233593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2073ED3-8E23-4449-8772-2BF83214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36" y="2570572"/>
            <a:ext cx="6006811" cy="39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351A-D560-0643-3FD8-7AABEF78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Local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67B0-791E-BEC8-30A2-4B3632E71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● Local modules are </a:t>
            </a:r>
            <a:r>
              <a:rPr lang="en-US" b="1" dirty="0"/>
              <a:t>our own modules </a:t>
            </a:r>
            <a:r>
              <a:rPr lang="en-US" dirty="0"/>
              <a:t>created to organize code. </a:t>
            </a:r>
          </a:p>
          <a:p>
            <a:pPr marL="0" indent="0">
              <a:buNone/>
            </a:pPr>
            <a:r>
              <a:rPr lang="en-US" dirty="0"/>
              <a:t>● We use </a:t>
            </a:r>
            <a:r>
              <a:rPr lang="en-US" dirty="0" err="1"/>
              <a:t>module.exports</a:t>
            </a:r>
            <a:r>
              <a:rPr lang="en-US" dirty="0"/>
              <a:t> and require() to share code. </a:t>
            </a:r>
          </a:p>
        </p:txBody>
      </p:sp>
    </p:spTree>
    <p:extLst>
      <p:ext uri="{BB962C8B-B14F-4D97-AF65-F5344CB8AC3E}">
        <p14:creationId xmlns:p14="http://schemas.microsoft.com/office/powerpoint/2010/main" val="7308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0BAA-7429-D1C6-ACD2-25BF70AE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2" y="18255"/>
            <a:ext cx="10515600" cy="1325563"/>
          </a:xfrm>
        </p:spPr>
        <p:txBody>
          <a:bodyPr/>
          <a:lstStyle/>
          <a:p>
            <a:r>
              <a:rPr lang="en-US" b="1" dirty="0"/>
              <a:t>Example 1: Creating a local module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54E0-2534-D94A-5C8F-526A2B07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03" y="1124262"/>
            <a:ext cx="11527436" cy="54714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/>
              <a:t>math.js </a:t>
            </a:r>
            <a:r>
              <a:rPr lang="en-IN" dirty="0"/>
              <a:t>(local module) </a:t>
            </a:r>
          </a:p>
          <a:p>
            <a:pPr marL="0" indent="0">
              <a:buNone/>
            </a:pPr>
            <a:r>
              <a:rPr lang="en-IN" dirty="0"/>
              <a:t>// Create a module </a:t>
            </a:r>
          </a:p>
          <a:p>
            <a:pPr marL="0" indent="0">
              <a:buNone/>
            </a:pPr>
            <a:r>
              <a:rPr lang="en-IN" dirty="0"/>
              <a:t>function add(a, b) { </a:t>
            </a:r>
          </a:p>
          <a:p>
            <a:pPr marL="0" indent="0">
              <a:buNone/>
            </a:pPr>
            <a:r>
              <a:rPr lang="en-IN" dirty="0"/>
              <a:t>return a + b; </a:t>
            </a:r>
          </a:p>
          <a:p>
            <a:pPr marL="0" indent="0">
              <a:buNone/>
            </a:pPr>
            <a:r>
              <a:rPr lang="en-IN" dirty="0"/>
              <a:t>} </a:t>
            </a:r>
          </a:p>
          <a:p>
            <a:pPr marL="0" indent="0">
              <a:buNone/>
            </a:pPr>
            <a:r>
              <a:rPr lang="en-IN" dirty="0"/>
              <a:t>function multiply(a, b) { </a:t>
            </a:r>
          </a:p>
          <a:p>
            <a:pPr marL="0" indent="0">
              <a:buNone/>
            </a:pPr>
            <a:r>
              <a:rPr lang="en-IN" dirty="0"/>
              <a:t>return a * b; </a:t>
            </a:r>
          </a:p>
          <a:p>
            <a:pPr marL="0" indent="0">
              <a:buNone/>
            </a:pPr>
            <a:r>
              <a:rPr lang="en-IN" dirty="0"/>
              <a:t>} </a:t>
            </a:r>
          </a:p>
          <a:p>
            <a:pPr marL="0" indent="0">
              <a:buNone/>
            </a:pPr>
            <a:r>
              <a:rPr lang="en-IN" dirty="0"/>
              <a:t>// Export functions </a:t>
            </a:r>
          </a:p>
          <a:p>
            <a:pPr marL="0" indent="0">
              <a:buNone/>
            </a:pPr>
            <a:r>
              <a:rPr lang="en-IN" dirty="0" err="1"/>
              <a:t>module.exports</a:t>
            </a:r>
            <a:r>
              <a:rPr lang="en-IN" dirty="0"/>
              <a:t> = { add, multiply }; </a:t>
            </a:r>
          </a:p>
          <a:p>
            <a:pPr marL="0" indent="0">
              <a:buNone/>
            </a:pPr>
            <a:r>
              <a:rPr lang="en-IN" b="1" dirty="0"/>
              <a:t>app.js </a:t>
            </a:r>
            <a:r>
              <a:rPr lang="en-IN" dirty="0"/>
              <a:t>(main file) 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math = require('./math'); </a:t>
            </a:r>
          </a:p>
          <a:p>
            <a:pPr marL="0" indent="0">
              <a:buNone/>
            </a:pPr>
            <a:r>
              <a:rPr lang="en-IN" dirty="0"/>
              <a:t>console.log(</a:t>
            </a:r>
            <a:r>
              <a:rPr lang="en-IN" dirty="0" err="1"/>
              <a:t>math.add</a:t>
            </a:r>
            <a:r>
              <a:rPr lang="en-IN" dirty="0"/>
              <a:t>(5, 3)); // 8 </a:t>
            </a:r>
          </a:p>
          <a:p>
            <a:pPr marL="0" indent="0">
              <a:buNone/>
            </a:pPr>
            <a:r>
              <a:rPr lang="en-IN" dirty="0"/>
              <a:t>console.log(</a:t>
            </a:r>
            <a:r>
              <a:rPr lang="en-IN" dirty="0" err="1"/>
              <a:t>math.multiply</a:t>
            </a:r>
            <a:r>
              <a:rPr lang="en-IN" dirty="0"/>
              <a:t>(5, 3)); // 15 </a:t>
            </a:r>
          </a:p>
        </p:txBody>
      </p:sp>
    </p:spTree>
    <p:extLst>
      <p:ext uri="{BB962C8B-B14F-4D97-AF65-F5344CB8AC3E}">
        <p14:creationId xmlns:p14="http://schemas.microsoft.com/office/powerpoint/2010/main" val="4062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6221-E69E-E86C-E638-4DD34309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Mini Exercise: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78AD-5733-00EC-5C7D-F35E086A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● Q: Create a local module greet.js with a function </a:t>
            </a:r>
            <a:r>
              <a:rPr lang="en-US" dirty="0" err="1"/>
              <a:t>sayHello</a:t>
            </a:r>
            <a:r>
              <a:rPr lang="en-US" dirty="0"/>
              <a:t>(name) that returns "Hello, name!" </a:t>
            </a:r>
          </a:p>
          <a:p>
            <a:pPr marL="0" indent="0">
              <a:buNone/>
            </a:pPr>
            <a:r>
              <a:rPr lang="en-IN" dirty="0"/>
              <a:t>● A: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greet.js 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sayHello</a:t>
            </a:r>
            <a:r>
              <a:rPr lang="en-IN" dirty="0"/>
              <a:t>(name) { </a:t>
            </a:r>
          </a:p>
          <a:p>
            <a:pPr marL="0" indent="0">
              <a:buNone/>
            </a:pPr>
            <a:r>
              <a:rPr lang="en-IN" dirty="0"/>
              <a:t>return `Hello, ${name}!`; </a:t>
            </a:r>
          </a:p>
          <a:p>
            <a:pPr marL="0" indent="0">
              <a:buNone/>
            </a:pPr>
            <a:r>
              <a:rPr lang="en-IN" dirty="0"/>
              <a:t>} </a:t>
            </a:r>
          </a:p>
          <a:p>
            <a:pPr marL="0" indent="0">
              <a:buNone/>
            </a:pPr>
            <a:r>
              <a:rPr lang="en-IN" dirty="0" err="1"/>
              <a:t>module.exports</a:t>
            </a:r>
            <a:r>
              <a:rPr lang="en-IN" dirty="0"/>
              <a:t> = </a:t>
            </a:r>
            <a:r>
              <a:rPr lang="en-IN" dirty="0" err="1"/>
              <a:t>sayHello</a:t>
            </a:r>
            <a:r>
              <a:rPr lang="en-IN" dirty="0"/>
              <a:t>; </a:t>
            </a:r>
          </a:p>
          <a:p>
            <a:pPr marL="0" indent="0">
              <a:buNone/>
            </a:pPr>
            <a:r>
              <a:rPr lang="en-IN" dirty="0"/>
              <a:t>// app.js 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greet = require('./greet'); </a:t>
            </a:r>
          </a:p>
          <a:p>
            <a:pPr marL="0" indent="0">
              <a:buNone/>
            </a:pPr>
            <a:r>
              <a:rPr lang="en-IN" dirty="0"/>
              <a:t>console.log(greet(' NODE JS ')); // Hello, NODE JS! </a:t>
            </a:r>
          </a:p>
        </p:txBody>
      </p:sp>
    </p:spTree>
    <p:extLst>
      <p:ext uri="{BB962C8B-B14F-4D97-AF65-F5344CB8AC3E}">
        <p14:creationId xmlns:p14="http://schemas.microsoft.com/office/powerpoint/2010/main" val="41867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C5D8-51C8-531C-9680-6F1A35B8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Quick Q&amp;A for Class: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2ED1-0693-B978-B073-8344556A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● Q: How do we export multiple functions from a module? </a:t>
            </a:r>
          </a:p>
          <a:p>
            <a:pPr marL="0" indent="0">
              <a:buNone/>
            </a:pPr>
            <a:r>
              <a:rPr lang="en-US" dirty="0"/>
              <a:t>● A: Using </a:t>
            </a:r>
            <a:r>
              <a:rPr lang="en-US" dirty="0" err="1"/>
              <a:t>module.exports</a:t>
            </a:r>
            <a:r>
              <a:rPr lang="en-US" dirty="0"/>
              <a:t> = { function1, function2 } </a:t>
            </a:r>
          </a:p>
        </p:txBody>
      </p:sp>
    </p:spTree>
    <p:extLst>
      <p:ext uri="{BB962C8B-B14F-4D97-AF65-F5344CB8AC3E}">
        <p14:creationId xmlns:p14="http://schemas.microsoft.com/office/powerpoint/2010/main" val="204005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2997-78CC-C281-054E-CB1CDD19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IN" b="1" dirty="0"/>
              <a:t>Third-Party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8568-CE8F-8841-3A5F-F62ED385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1079292"/>
            <a:ext cx="11557416" cy="5546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● Third-party modules are created by others and installed via </a:t>
            </a:r>
            <a:r>
              <a:rPr lang="en-US" b="1" dirty="0" err="1"/>
              <a:t>npm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● Example: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lodash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install express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Steps: </a:t>
            </a:r>
            <a:endParaRPr lang="en-IN" dirty="0"/>
          </a:p>
          <a:p>
            <a:r>
              <a:rPr lang="en-IN" dirty="0"/>
              <a:t>Initialize </a:t>
            </a:r>
            <a:r>
              <a:rPr lang="en-IN" dirty="0" err="1"/>
              <a:t>npm</a:t>
            </a:r>
            <a:r>
              <a:rPr lang="en-IN" dirty="0"/>
              <a:t> project: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init</a:t>
            </a:r>
            <a:r>
              <a:rPr lang="en-IN" dirty="0"/>
              <a:t> -y </a:t>
            </a:r>
          </a:p>
          <a:p>
            <a:r>
              <a:rPr lang="en-IN" dirty="0"/>
              <a:t>2. Install a package: </a:t>
            </a:r>
          </a:p>
          <a:p>
            <a:endParaRPr lang="en-IN" dirty="0"/>
          </a:p>
          <a:p>
            <a:r>
              <a:rPr lang="en-IN" dirty="0" err="1"/>
              <a:t>npm</a:t>
            </a:r>
            <a:r>
              <a:rPr lang="en-IN" dirty="0"/>
              <a:t> install </a:t>
            </a:r>
            <a:r>
              <a:rPr lang="en-IN" dirty="0" err="1"/>
              <a:t>lodash</a:t>
            </a:r>
            <a:r>
              <a:rPr lang="en-IN" dirty="0"/>
              <a:t> </a:t>
            </a:r>
          </a:p>
          <a:p>
            <a:r>
              <a:rPr lang="en-US" dirty="0"/>
              <a:t>3. Use it in code: 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_ = require('</a:t>
            </a:r>
            <a:r>
              <a:rPr lang="en-IN" dirty="0" err="1"/>
              <a:t>lodash</a:t>
            </a:r>
            <a:r>
              <a:rPr lang="en-IN" dirty="0"/>
              <a:t>'); </a:t>
            </a:r>
          </a:p>
          <a:p>
            <a:r>
              <a:rPr lang="en-US" dirty="0"/>
              <a:t>const numbers = [1, 2, 3, 4]; </a:t>
            </a:r>
          </a:p>
          <a:p>
            <a:r>
              <a:rPr lang="en-IN" dirty="0"/>
              <a:t>console.log(_.reverse(numbers)); // [4,3,2,1]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29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1F8E-6BFE-D039-CE9E-E974F58F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2" y="18255"/>
            <a:ext cx="10515600" cy="1325563"/>
          </a:xfrm>
        </p:spPr>
        <p:txBody>
          <a:bodyPr/>
          <a:lstStyle/>
          <a:p>
            <a:r>
              <a:rPr lang="en-IN" b="1" dirty="0"/>
              <a:t>Mini Exercise: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DBF9-7AFA-AB1F-A828-46A3EA57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3" y="1199214"/>
            <a:ext cx="11677337" cy="5426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● Q: Install moment module and print the current date in DD-MM-YYYY format </a:t>
            </a:r>
          </a:p>
          <a:p>
            <a:pPr marL="0" indent="0">
              <a:buNone/>
            </a:pPr>
            <a:r>
              <a:rPr lang="en-IN" dirty="0"/>
              <a:t>● A: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npm</a:t>
            </a:r>
            <a:r>
              <a:rPr lang="en-IN" dirty="0"/>
              <a:t> install moment 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moment = require('moment'); </a:t>
            </a:r>
          </a:p>
          <a:p>
            <a:pPr marL="0" indent="0">
              <a:buNone/>
            </a:pPr>
            <a:r>
              <a:rPr lang="en-IN" dirty="0"/>
              <a:t>console.log(moment().format('DD-MM-YYYY'));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/>
              <a:t>Quick Q&amp;A for Class: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● Q: How do we find and install third-party modules? </a:t>
            </a:r>
          </a:p>
          <a:p>
            <a:pPr marL="0" indent="0">
              <a:buNone/>
            </a:pPr>
            <a:r>
              <a:rPr lang="en-US" dirty="0"/>
              <a:t>● A: Use </a:t>
            </a:r>
            <a:r>
              <a:rPr lang="en-US" dirty="0" err="1"/>
              <a:t>npm</a:t>
            </a:r>
            <a:r>
              <a:rPr lang="en-US" dirty="0"/>
              <a:t> search, then </a:t>
            </a:r>
            <a:r>
              <a:rPr lang="en-US" dirty="0" err="1"/>
              <a:t>npm</a:t>
            </a:r>
            <a:r>
              <a:rPr lang="en-US" dirty="0"/>
              <a:t> install &lt;module-name&gt;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97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5865-7114-8A57-2E6D-F882779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5" y="215223"/>
            <a:ext cx="11407515" cy="1325563"/>
          </a:xfrm>
        </p:spPr>
        <p:txBody>
          <a:bodyPr/>
          <a:lstStyle/>
          <a:p>
            <a:r>
              <a:rPr lang="en-US" b="1" dirty="0"/>
              <a:t>Summary of Module Types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0E1BD-BEB7-ACB6-636C-3D6BEE1B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" y="1690688"/>
            <a:ext cx="1140751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2735-F653-E543-4BA1-DD340801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Tips: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F9D4-1F0B-3EF8-3003-3FC84B810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● Always check module documentation </a:t>
            </a:r>
          </a:p>
          <a:p>
            <a:pPr marL="0" indent="0">
              <a:buNone/>
            </a:pPr>
            <a:r>
              <a:rPr lang="en-US" dirty="0"/>
              <a:t>● Use meaningful names for local modules </a:t>
            </a:r>
          </a:p>
          <a:p>
            <a:pPr marL="0" indent="0">
              <a:buNone/>
            </a:pPr>
            <a:r>
              <a:rPr lang="en-US" dirty="0"/>
              <a:t>● Keep core modules for essential tasks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6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BD61-F63B-C215-59CB-3565177E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Q&amp;A You Can Ask Students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44AB-DC4E-D23A-3786-DDFD4223F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● What is the difference between core, local, and third-party modules? </a:t>
            </a:r>
          </a:p>
          <a:p>
            <a:pPr marL="0" indent="0">
              <a:buNone/>
            </a:pPr>
            <a:r>
              <a:rPr lang="en-US" dirty="0"/>
              <a:t>● How do we export and import functions in a local module? </a:t>
            </a:r>
          </a:p>
          <a:p>
            <a:pPr marL="0" indent="0">
              <a:buNone/>
            </a:pPr>
            <a:r>
              <a:rPr lang="en-US" dirty="0"/>
              <a:t>● How do we install a third-party module using </a:t>
            </a:r>
            <a:r>
              <a:rPr lang="en-US" dirty="0" err="1"/>
              <a:t>npm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/>
              <a:t>● Give an example of a core module you have used.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84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8F72-516F-4A55-625E-432FD43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6D0D-79C0-AA9E-969C-F25B6CAFF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● Can we install core modules? (No) </a:t>
            </a:r>
          </a:p>
          <a:p>
            <a:pPr marL="0" indent="0">
              <a:buNone/>
            </a:pPr>
            <a:r>
              <a:rPr lang="en-US" dirty="0"/>
              <a:t>● Can a module export multiple functions? (Yes) </a:t>
            </a:r>
          </a:p>
          <a:p>
            <a:pPr marL="0" indent="0">
              <a:buNone/>
            </a:pPr>
            <a:r>
              <a:rPr lang="en-US" dirty="0"/>
              <a:t>● How do we know which third-party module to use? (Check </a:t>
            </a:r>
            <a:r>
              <a:rPr lang="en-US" dirty="0" err="1"/>
              <a:t>npm</a:t>
            </a:r>
            <a:r>
              <a:rPr lang="en-US" dirty="0"/>
              <a:t> docs, popularity, reviews) </a:t>
            </a:r>
          </a:p>
          <a:p>
            <a:pPr marL="0" indent="0">
              <a:buNone/>
            </a:pPr>
            <a:r>
              <a:rPr lang="en-US" dirty="0"/>
              <a:t>● Can we combine core, local, and third-party modules into a single file? (Yes)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36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C18562-A84C-B280-301F-BD94541C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46" y="3014830"/>
            <a:ext cx="5802454" cy="350568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78CF78-7BF5-6584-5210-E03C8824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70"/>
            <a:ext cx="6389546" cy="5227721"/>
          </a:xfrm>
        </p:spPr>
      </p:pic>
    </p:spTree>
    <p:extLst>
      <p:ext uri="{BB962C8B-B14F-4D97-AF65-F5344CB8AC3E}">
        <p14:creationId xmlns:p14="http://schemas.microsoft.com/office/powerpoint/2010/main" val="65298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B7FF-B50E-8A58-66B8-211C5D5E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IN" b="1" dirty="0"/>
              <a:t>Easy Practice Tasks (Revised)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F9B7-E654-6B0C-3FD1-355D38D1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03" y="1184224"/>
            <a:ext cx="11512446" cy="54714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Read a file </a:t>
            </a:r>
            <a:r>
              <a:rPr lang="en-US" dirty="0"/>
              <a:t>using fs and print its content to the console. 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Write a file </a:t>
            </a:r>
            <a:r>
              <a:rPr lang="en-US" dirty="0"/>
              <a:t>using fs and then read it to confirm the content. </a:t>
            </a:r>
          </a:p>
          <a:p>
            <a:pPr marL="0" indent="0">
              <a:buNone/>
            </a:pPr>
            <a:r>
              <a:rPr lang="en-US" dirty="0"/>
              <a:t>3. Use the </a:t>
            </a:r>
            <a:r>
              <a:rPr lang="en-US" b="1" dirty="0" err="1"/>
              <a:t>os</a:t>
            </a:r>
            <a:r>
              <a:rPr lang="en-US" b="1" dirty="0"/>
              <a:t> module </a:t>
            </a:r>
            <a:r>
              <a:rPr lang="en-US" dirty="0"/>
              <a:t>to display: ○ OS platform </a:t>
            </a:r>
          </a:p>
          <a:p>
            <a:pPr marL="0" indent="0">
              <a:buNone/>
            </a:pPr>
            <a:r>
              <a:rPr lang="en-IN" dirty="0"/>
              <a:t>○ Free memory </a:t>
            </a:r>
          </a:p>
          <a:p>
            <a:pPr marL="0" indent="0">
              <a:buNone/>
            </a:pPr>
            <a:r>
              <a:rPr lang="en-IN" dirty="0"/>
              <a:t>○ Total memory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4. Use the </a:t>
            </a:r>
            <a:r>
              <a:rPr lang="en-US" b="1" dirty="0"/>
              <a:t>path module </a:t>
            </a:r>
            <a:r>
              <a:rPr lang="en-US" dirty="0"/>
              <a:t>to join three folder names into a single path. 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b="1" dirty="0"/>
              <a:t>Create a local module </a:t>
            </a:r>
            <a:r>
              <a:rPr lang="en-US" dirty="0"/>
              <a:t>greet.js with a function </a:t>
            </a:r>
            <a:r>
              <a:rPr lang="en-US" dirty="0" err="1"/>
              <a:t>sayHello</a:t>
            </a:r>
            <a:r>
              <a:rPr lang="en-US" dirty="0"/>
              <a:t>(name) and use it in another file. 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b="1" dirty="0"/>
              <a:t>Create a local module </a:t>
            </a:r>
            <a:r>
              <a:rPr lang="en-US" dirty="0"/>
              <a:t>math.js with two functions: add(</a:t>
            </a:r>
            <a:r>
              <a:rPr lang="en-US" dirty="0" err="1"/>
              <a:t>a,b</a:t>
            </a:r>
            <a:r>
              <a:rPr lang="en-US" dirty="0"/>
              <a:t>) and multiply(</a:t>
            </a:r>
            <a:r>
              <a:rPr lang="en-US" dirty="0" err="1"/>
              <a:t>a,b</a:t>
            </a:r>
            <a:r>
              <a:rPr lang="en-US" dirty="0"/>
              <a:t>) and use them. </a:t>
            </a:r>
          </a:p>
          <a:p>
            <a:pPr marL="0" indent="0">
              <a:buNone/>
            </a:pPr>
            <a:r>
              <a:rPr lang="en-US" dirty="0"/>
              <a:t>7. </a:t>
            </a:r>
            <a:r>
              <a:rPr lang="en-US" b="1" dirty="0"/>
              <a:t>Install </a:t>
            </a:r>
            <a:r>
              <a:rPr lang="en-US" b="1" dirty="0" err="1"/>
              <a:t>lodash</a:t>
            </a:r>
            <a:r>
              <a:rPr lang="en-US" b="1" dirty="0"/>
              <a:t> </a:t>
            </a:r>
            <a:r>
              <a:rPr lang="en-US" dirty="0"/>
              <a:t>(third-party module) and use its reverse() method on an array. </a:t>
            </a:r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b="1" dirty="0"/>
              <a:t>Install moment </a:t>
            </a:r>
            <a:r>
              <a:rPr lang="en-US" dirty="0"/>
              <a:t>(third-party module) and print the current date in DD-MM-YYYY format. </a:t>
            </a:r>
          </a:p>
          <a:p>
            <a:pPr marL="0" indent="0">
              <a:buNone/>
            </a:pPr>
            <a:r>
              <a:rPr lang="en-US" dirty="0"/>
              <a:t>9. </a:t>
            </a:r>
            <a:r>
              <a:rPr lang="en-US" b="1" dirty="0"/>
              <a:t>Modify a local module </a:t>
            </a:r>
            <a:r>
              <a:rPr lang="en-US" dirty="0"/>
              <a:t>to export multiple functions, e.g., add, subtract, multiply, divide, and use them in another file. </a:t>
            </a:r>
          </a:p>
          <a:p>
            <a:pPr marL="0" indent="0">
              <a:buNone/>
            </a:pPr>
            <a:r>
              <a:rPr lang="en-US" dirty="0"/>
              <a:t>10. </a:t>
            </a:r>
            <a:r>
              <a:rPr lang="en-US" b="1" dirty="0"/>
              <a:t>Combine core + local + third-party modules </a:t>
            </a:r>
            <a:r>
              <a:rPr lang="en-US" dirty="0"/>
              <a:t>in one file: ○ Use fs to read a file </a:t>
            </a:r>
          </a:p>
          <a:p>
            <a:pPr marL="0" indent="0">
              <a:buNone/>
            </a:pPr>
            <a:r>
              <a:rPr lang="en-US" dirty="0"/>
              <a:t>○ Use your local module to process data </a:t>
            </a:r>
          </a:p>
          <a:p>
            <a:pPr marL="0" indent="0">
              <a:buNone/>
            </a:pPr>
            <a:r>
              <a:rPr lang="en-US" dirty="0"/>
              <a:t>○ Use </a:t>
            </a:r>
            <a:r>
              <a:rPr lang="en-US" dirty="0" err="1"/>
              <a:t>lodash</a:t>
            </a:r>
            <a:r>
              <a:rPr lang="en-US" dirty="0"/>
              <a:t> to manipulate an array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10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CE87-6DA9-7A49-4618-63C5CFA1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3" y="230213"/>
            <a:ext cx="2849380" cy="1325563"/>
          </a:xfrm>
        </p:spPr>
        <p:txBody>
          <a:bodyPr/>
          <a:lstStyle/>
          <a:p>
            <a:r>
              <a:rPr lang="en-IN" dirty="0"/>
              <a:t>NODE JS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C5071-8671-9B6F-F7F1-61340FD6D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41" y="230212"/>
            <a:ext cx="9039069" cy="6627787"/>
          </a:xfrm>
        </p:spPr>
      </p:pic>
    </p:spTree>
    <p:extLst>
      <p:ext uri="{BB962C8B-B14F-4D97-AF65-F5344CB8AC3E}">
        <p14:creationId xmlns:p14="http://schemas.microsoft.com/office/powerpoint/2010/main" val="23111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2467-0015-53AD-0E39-A5690FA9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4" y="230214"/>
            <a:ext cx="2339715" cy="1325563"/>
          </a:xfrm>
        </p:spPr>
        <p:txBody>
          <a:bodyPr/>
          <a:lstStyle/>
          <a:p>
            <a:r>
              <a:rPr lang="en-IN" dirty="0"/>
              <a:t>CORE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022F2-2CF5-B842-293A-3C7BC5C83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>
            <a:fillRect/>
          </a:stretch>
        </p:blipFill>
        <p:spPr>
          <a:xfrm>
            <a:off x="2698229" y="104931"/>
            <a:ext cx="9368853" cy="6522855"/>
          </a:xfrm>
        </p:spPr>
      </p:pic>
    </p:spTree>
    <p:extLst>
      <p:ext uri="{BB962C8B-B14F-4D97-AF65-F5344CB8AC3E}">
        <p14:creationId xmlns:p14="http://schemas.microsoft.com/office/powerpoint/2010/main" val="17422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3E44-BC93-FBF4-16CC-F994B68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2" y="170253"/>
            <a:ext cx="2339715" cy="1325563"/>
          </a:xfrm>
        </p:spPr>
        <p:txBody>
          <a:bodyPr/>
          <a:lstStyle/>
          <a:p>
            <a:r>
              <a:rPr lang="en-IN" dirty="0"/>
              <a:t>LOCAL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E419C-B91A-498F-D112-92552C97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77" y="170252"/>
            <a:ext cx="9428813" cy="6687747"/>
          </a:xfrm>
        </p:spPr>
      </p:pic>
    </p:spTree>
    <p:extLst>
      <p:ext uri="{BB962C8B-B14F-4D97-AF65-F5344CB8AC3E}">
        <p14:creationId xmlns:p14="http://schemas.microsoft.com/office/powerpoint/2010/main" val="340055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61B5-C062-9C31-D730-68FCC400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2" y="155263"/>
            <a:ext cx="3329066" cy="1325563"/>
          </a:xfrm>
        </p:spPr>
        <p:txBody>
          <a:bodyPr/>
          <a:lstStyle/>
          <a:p>
            <a:r>
              <a:rPr lang="en-IN" dirty="0"/>
              <a:t>THIRD PARTY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43E6C-C5D1-CD71-242B-AF4FCE2E6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08" y="314793"/>
            <a:ext cx="8364511" cy="6235909"/>
          </a:xfrm>
        </p:spPr>
      </p:pic>
    </p:spTree>
    <p:extLst>
      <p:ext uri="{BB962C8B-B14F-4D97-AF65-F5344CB8AC3E}">
        <p14:creationId xmlns:p14="http://schemas.microsoft.com/office/powerpoint/2010/main" val="127312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732-DE47-EE3D-986E-4D2D4CB5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2" y="155263"/>
            <a:ext cx="3059243" cy="1325563"/>
          </a:xfrm>
        </p:spPr>
        <p:txBody>
          <a:bodyPr/>
          <a:lstStyle/>
          <a:p>
            <a:r>
              <a:rPr lang="en-IN" dirty="0"/>
              <a:t>FS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E01AC-A0A3-6920-18A7-3D8B0A45A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82" y="155262"/>
            <a:ext cx="8449447" cy="6590311"/>
          </a:xfrm>
        </p:spPr>
      </p:pic>
    </p:spTree>
    <p:extLst>
      <p:ext uri="{BB962C8B-B14F-4D97-AF65-F5344CB8AC3E}">
        <p14:creationId xmlns:p14="http://schemas.microsoft.com/office/powerpoint/2010/main" val="9740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021-9FCA-A9B3-CD9F-E4DB5D21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3" y="185243"/>
            <a:ext cx="2024921" cy="1325563"/>
          </a:xfrm>
        </p:spPr>
        <p:txBody>
          <a:bodyPr/>
          <a:lstStyle/>
          <a:p>
            <a:r>
              <a:rPr lang="en-IN" dirty="0"/>
              <a:t>Event Emitter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BB554-6D7B-DDC3-7891-3ACA93B1C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74" y="185243"/>
            <a:ext cx="9683646" cy="6395439"/>
          </a:xfrm>
        </p:spPr>
      </p:pic>
    </p:spTree>
    <p:extLst>
      <p:ext uri="{BB962C8B-B14F-4D97-AF65-F5344CB8AC3E}">
        <p14:creationId xmlns:p14="http://schemas.microsoft.com/office/powerpoint/2010/main" val="38788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0117-E184-C457-EBB4-FFEA7E52A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If Access Denied Problem during execution the solution is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61C66-B90A-A247-FEF3-3F5E7162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690688"/>
            <a:ext cx="11137900" cy="4138612"/>
          </a:xfrm>
        </p:spPr>
      </p:pic>
    </p:spTree>
    <p:extLst>
      <p:ext uri="{BB962C8B-B14F-4D97-AF65-F5344CB8AC3E}">
        <p14:creationId xmlns:p14="http://schemas.microsoft.com/office/powerpoint/2010/main" val="31151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6125-758F-4DEA-FF47-E2C6DDE9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93" y="0"/>
            <a:ext cx="3778770" cy="744147"/>
          </a:xfrm>
        </p:spPr>
        <p:txBody>
          <a:bodyPr/>
          <a:lstStyle/>
          <a:p>
            <a:r>
              <a:rPr lang="en-IN" dirty="0"/>
              <a:t>//event emitter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BA01-FED6-D514-EE57-B62092FE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363" y="629588"/>
            <a:ext cx="7336437" cy="67080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600" dirty="0" err="1"/>
              <a:t>const</a:t>
            </a:r>
            <a:r>
              <a:rPr lang="en-IN" sz="3600" dirty="0"/>
              <a:t> express = require("express");</a:t>
            </a:r>
          </a:p>
          <a:p>
            <a:pPr marL="0" indent="0">
              <a:buNone/>
            </a:pPr>
            <a:r>
              <a:rPr lang="en-IN" sz="3600" dirty="0" err="1"/>
              <a:t>const</a:t>
            </a:r>
            <a:r>
              <a:rPr lang="en-IN" sz="3600" dirty="0"/>
              <a:t> </a:t>
            </a:r>
            <a:r>
              <a:rPr lang="en-IN" sz="3600" dirty="0" err="1"/>
              <a:t>EventEmitter</a:t>
            </a:r>
            <a:r>
              <a:rPr lang="en-IN" sz="3600" dirty="0"/>
              <a:t>=require(“event”);</a:t>
            </a:r>
          </a:p>
          <a:p>
            <a:pPr marL="0" indent="0">
              <a:buNone/>
            </a:pPr>
            <a:r>
              <a:rPr lang="en-IN" sz="3600" dirty="0" err="1"/>
              <a:t>const</a:t>
            </a:r>
            <a:r>
              <a:rPr lang="en-IN" sz="3600" dirty="0"/>
              <a:t> app = express();</a:t>
            </a:r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r>
              <a:rPr lang="en-IN" sz="3600" dirty="0" err="1"/>
              <a:t>app.get</a:t>
            </a:r>
            <a:r>
              <a:rPr lang="en-IN" sz="3600" dirty="0"/>
              <a:t>("/", (</a:t>
            </a:r>
            <a:r>
              <a:rPr lang="en-IN" sz="3600" dirty="0" err="1"/>
              <a:t>req</a:t>
            </a:r>
            <a:r>
              <a:rPr lang="en-IN" sz="3600" dirty="0"/>
              <a:t>, </a:t>
            </a:r>
            <a:r>
              <a:rPr lang="en-IN" sz="3600" dirty="0" err="1"/>
              <a:t>resp</a:t>
            </a:r>
            <a:r>
              <a:rPr lang="en-IN" sz="3600" dirty="0"/>
              <a:t>) =&gt; {</a:t>
            </a:r>
          </a:p>
          <a:p>
            <a:pPr marL="0" indent="0">
              <a:buNone/>
            </a:pPr>
            <a:r>
              <a:rPr lang="en-IN" sz="3600" dirty="0"/>
              <a:t>    </a:t>
            </a:r>
            <a:r>
              <a:rPr lang="en-IN" sz="3600" dirty="0" err="1"/>
              <a:t>resp.send</a:t>
            </a:r>
            <a:r>
              <a:rPr lang="en-IN" sz="3600" dirty="0"/>
              <a:t>("home");</a:t>
            </a:r>
          </a:p>
          <a:p>
            <a:pPr marL="0" indent="0">
              <a:buNone/>
            </a:pPr>
            <a:r>
              <a:rPr lang="en-IN" sz="3600" dirty="0"/>
              <a:t>});</a:t>
            </a:r>
            <a:br>
              <a:rPr lang="en-IN" sz="3600" dirty="0"/>
            </a:br>
            <a:endParaRPr lang="en-IN" sz="3600" dirty="0"/>
          </a:p>
          <a:p>
            <a:pPr marL="0" indent="0">
              <a:buNone/>
            </a:pPr>
            <a:r>
              <a:rPr lang="en-IN" sz="3600" dirty="0" err="1"/>
              <a:t>app.get</a:t>
            </a:r>
            <a:r>
              <a:rPr lang="en-IN" sz="3600" dirty="0"/>
              <a:t>("/home", (</a:t>
            </a:r>
            <a:r>
              <a:rPr lang="en-IN" sz="3600" dirty="0" err="1"/>
              <a:t>req</a:t>
            </a:r>
            <a:r>
              <a:rPr lang="en-IN" sz="3600" dirty="0"/>
              <a:t>, </a:t>
            </a:r>
            <a:r>
              <a:rPr lang="en-IN" sz="3600" dirty="0" err="1"/>
              <a:t>resp</a:t>
            </a:r>
            <a:r>
              <a:rPr lang="en-IN" sz="3600" dirty="0"/>
              <a:t>) =&gt; {</a:t>
            </a:r>
          </a:p>
          <a:p>
            <a:pPr marL="0" indent="0">
              <a:buNone/>
            </a:pPr>
            <a:r>
              <a:rPr lang="en-IN" sz="3600" dirty="0"/>
              <a:t>    </a:t>
            </a:r>
            <a:r>
              <a:rPr lang="en-IN" sz="3600" dirty="0" err="1"/>
              <a:t>resp.send</a:t>
            </a:r>
            <a:r>
              <a:rPr lang="en-IN" sz="3600" dirty="0"/>
              <a:t>("&lt;h1 style=</a:t>
            </a:r>
            <a:r>
              <a:rPr lang="en-IN" sz="3600" dirty="0" err="1"/>
              <a:t>color:blue</a:t>
            </a:r>
            <a:r>
              <a:rPr lang="en-IN" sz="3600" dirty="0"/>
              <a:t>&gt;about called&lt;/h1&gt;");</a:t>
            </a:r>
          </a:p>
          <a:p>
            <a:pPr marL="0" indent="0">
              <a:buNone/>
            </a:pPr>
            <a:r>
              <a:rPr lang="en-IN" sz="3600" dirty="0"/>
              <a:t>});</a:t>
            </a:r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r>
              <a:rPr lang="en-IN" sz="3600" dirty="0" err="1"/>
              <a:t>app.listen</a:t>
            </a:r>
            <a:r>
              <a:rPr lang="en-IN" sz="3600" dirty="0"/>
              <a:t>(5000);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22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423D-6D17-DCC0-5C4F-F8A6123E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5283"/>
            <a:ext cx="1813810" cy="84907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Emitter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D75B5-7AC8-81B7-A262-BF3021D88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74" y="125283"/>
            <a:ext cx="10628026" cy="6607434"/>
          </a:xfrm>
        </p:spPr>
      </p:pic>
    </p:spTree>
    <p:extLst>
      <p:ext uri="{BB962C8B-B14F-4D97-AF65-F5344CB8AC3E}">
        <p14:creationId xmlns:p14="http://schemas.microsoft.com/office/powerpoint/2010/main" val="21746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A256-0544-68A0-518F-3B1A7A2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7582B-17B8-B3D9-59C4-958C67C50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65" y="2312329"/>
            <a:ext cx="7706066" cy="4270486"/>
          </a:xfrm>
        </p:spPr>
      </p:pic>
    </p:spTree>
    <p:extLst>
      <p:ext uri="{BB962C8B-B14F-4D97-AF65-F5344CB8AC3E}">
        <p14:creationId xmlns:p14="http://schemas.microsoft.com/office/powerpoint/2010/main" val="19300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3CB26-DD8C-D609-AD2E-9A6F848FB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58" y="185243"/>
            <a:ext cx="9421684" cy="64853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13526A-F3D1-3C71-CFAD-F07603A8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3" y="185243"/>
            <a:ext cx="2024921" cy="1325563"/>
          </a:xfrm>
        </p:spPr>
        <p:txBody>
          <a:bodyPr/>
          <a:lstStyle/>
          <a:p>
            <a:r>
              <a:rPr lang="en-IN" dirty="0"/>
              <a:t>Event Emitter</a:t>
            </a:r>
          </a:p>
        </p:txBody>
      </p:sp>
    </p:spTree>
    <p:extLst>
      <p:ext uri="{BB962C8B-B14F-4D97-AF65-F5344CB8AC3E}">
        <p14:creationId xmlns:p14="http://schemas.microsoft.com/office/powerpoint/2010/main" val="27516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2DE1-BFA0-4C7C-68CD-25A6714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EventEmitter</a:t>
            </a:r>
            <a:r>
              <a:rPr lang="en-IN" b="1" dirty="0"/>
              <a:t> in Node.js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C0CD-14CF-7380-B175-2A8C7EAB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install express?</a:t>
            </a:r>
          </a:p>
          <a:p>
            <a:pPr marL="0" indent="0">
              <a:buNone/>
            </a:pPr>
            <a:r>
              <a:rPr lang="en-US" dirty="0"/>
              <a:t>Ans. </a:t>
            </a:r>
            <a:r>
              <a:rPr lang="en-US" sz="5400" b="1" dirty="0" err="1"/>
              <a:t>npm</a:t>
            </a:r>
            <a:r>
              <a:rPr lang="en-US" sz="5400" b="1" dirty="0"/>
              <a:t> install express</a:t>
            </a:r>
          </a:p>
          <a:p>
            <a:pPr marL="0" indent="0">
              <a:buNone/>
            </a:pPr>
            <a:r>
              <a:rPr lang="en-US" sz="5400" b="1" dirty="0"/>
              <a:t>OR </a:t>
            </a:r>
          </a:p>
          <a:p>
            <a:pPr marL="0" indent="0">
              <a:buNone/>
            </a:pPr>
            <a:r>
              <a:rPr lang="en-US" sz="5400" b="1" dirty="0" err="1"/>
              <a:t>npm</a:t>
            </a:r>
            <a:r>
              <a:rPr lang="en-US" sz="5400" b="1" dirty="0"/>
              <a:t> </a:t>
            </a:r>
            <a:r>
              <a:rPr lang="en-US" sz="5400" b="1" dirty="0" err="1"/>
              <a:t>init</a:t>
            </a:r>
            <a:r>
              <a:rPr lang="en-US" sz="5400" b="1" dirty="0"/>
              <a:t> –y</a:t>
            </a:r>
          </a:p>
          <a:p>
            <a:pPr marL="0" indent="0">
              <a:buNone/>
            </a:pPr>
            <a:r>
              <a:rPr lang="en-IN" sz="5400" b="1" dirty="0"/>
              <a:t>node index.js</a:t>
            </a:r>
          </a:p>
        </p:txBody>
      </p:sp>
    </p:spTree>
    <p:extLst>
      <p:ext uri="{BB962C8B-B14F-4D97-AF65-F5344CB8AC3E}">
        <p14:creationId xmlns:p14="http://schemas.microsoft.com/office/powerpoint/2010/main" val="1638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C810-44A5-9F63-C877-5B0ACAAE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//auto exe. Of code or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FD0A-2034-0DB7-A827-89DE07C32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9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100" b="1" dirty="0" err="1"/>
              <a:t>npm</a:t>
            </a:r>
            <a:r>
              <a:rPr lang="en-US" sz="5100" b="1" dirty="0"/>
              <a:t> </a:t>
            </a:r>
            <a:r>
              <a:rPr lang="en-US" sz="5100" b="1" dirty="0" err="1"/>
              <a:t>i</a:t>
            </a:r>
            <a:r>
              <a:rPr lang="en-US" sz="5100" b="1" dirty="0"/>
              <a:t> </a:t>
            </a:r>
            <a:r>
              <a:rPr lang="en-US" sz="5100" b="1" dirty="0" err="1"/>
              <a:t>nodemon</a:t>
            </a:r>
            <a:r>
              <a:rPr lang="en-US" sz="5100" b="1" dirty="0"/>
              <a:t> –g  or</a:t>
            </a:r>
          </a:p>
          <a:p>
            <a:pPr marL="0" indent="0">
              <a:buNone/>
            </a:pPr>
            <a:r>
              <a:rPr lang="en-US" sz="5100" b="1" dirty="0" err="1"/>
              <a:t>npm</a:t>
            </a:r>
            <a:r>
              <a:rPr lang="en-US" sz="5100" b="1" dirty="0"/>
              <a:t> </a:t>
            </a:r>
            <a:r>
              <a:rPr lang="en-US" sz="5100" b="1" dirty="0" err="1"/>
              <a:t>i</a:t>
            </a:r>
            <a:r>
              <a:rPr lang="en-US" sz="5100" b="1" dirty="0"/>
              <a:t> </a:t>
            </a:r>
            <a:r>
              <a:rPr lang="en-US" sz="5100" b="1" dirty="0" err="1"/>
              <a:t>nodemon</a:t>
            </a:r>
            <a:r>
              <a:rPr lang="en-US" sz="5100" b="1" dirty="0"/>
              <a:t> –g0</a:t>
            </a:r>
          </a:p>
          <a:p>
            <a:endParaRPr lang="en-US" sz="5100" b="1" dirty="0"/>
          </a:p>
          <a:p>
            <a:pPr marL="0" indent="0">
              <a:buNone/>
            </a:pPr>
            <a:r>
              <a:rPr lang="en-US" sz="5100" b="1" dirty="0" err="1"/>
              <a:t>nodemon</a:t>
            </a:r>
            <a:r>
              <a:rPr lang="en-US" sz="5100" b="1" dirty="0"/>
              <a:t> run 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sz="3900" b="1" dirty="0"/>
              <a:t>File </a:t>
            </a:r>
            <a:r>
              <a:rPr lang="en-US" sz="3900" b="1" dirty="0">
                <a:sym typeface="Wingdings" panose="05000000000000000000" pitchFamily="2" charset="2"/>
              </a:rPr>
              <a:t> Auto Save</a:t>
            </a:r>
            <a:endParaRPr lang="en-IN" sz="3900" dirty="0"/>
          </a:p>
        </p:txBody>
      </p:sp>
    </p:spTree>
    <p:extLst>
      <p:ext uri="{BB962C8B-B14F-4D97-AF65-F5344CB8AC3E}">
        <p14:creationId xmlns:p14="http://schemas.microsoft.com/office/powerpoint/2010/main" val="293176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931D-73EE-1F7E-8071-774A259F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If Someone having error during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83CE-22FC-4566-E4E0-87A3A0FC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6600" b="1" dirty="0"/>
              <a:t>Open </a:t>
            </a:r>
            <a:r>
              <a:rPr lang="en-US" sz="6600" b="1" dirty="0" err="1"/>
              <a:t>PowerCell</a:t>
            </a:r>
            <a:r>
              <a:rPr lang="en-US" sz="6600" b="1" dirty="0"/>
              <a:t> </a:t>
            </a:r>
            <a:r>
              <a:rPr lang="en-US" sz="6600" b="1" dirty="0">
                <a:sym typeface="Wingdings" panose="05000000000000000000" pitchFamily="2" charset="2"/>
              </a:rPr>
              <a:t>Run as Admin.</a:t>
            </a:r>
            <a:r>
              <a:rPr lang="en-US" sz="6600" b="1" dirty="0"/>
              <a:t> </a:t>
            </a:r>
          </a:p>
          <a:p>
            <a:r>
              <a:rPr lang="en-US" sz="6600" b="1" dirty="0"/>
              <a:t>Set-</a:t>
            </a:r>
            <a:r>
              <a:rPr lang="en-US" sz="6600" b="1" dirty="0" err="1"/>
              <a:t>ExecutionPolicy</a:t>
            </a:r>
            <a:r>
              <a:rPr lang="en-US" sz="6600" b="1" dirty="0"/>
              <a:t> </a:t>
            </a:r>
            <a:r>
              <a:rPr lang="en-US" sz="6600" b="1" dirty="0" err="1"/>
              <a:t>RemoteSigned</a:t>
            </a:r>
            <a:r>
              <a:rPr lang="en-US" sz="6600" b="1" dirty="0"/>
              <a:t> then press enter</a:t>
            </a:r>
          </a:p>
          <a:p>
            <a:r>
              <a:rPr lang="en-US" sz="6600" b="1" dirty="0"/>
              <a:t>Type Y then Enter </a:t>
            </a:r>
          </a:p>
          <a:p>
            <a:r>
              <a:rPr lang="en-US" sz="6600" b="1" dirty="0"/>
              <a:t>Then close and open again VS Code</a:t>
            </a:r>
          </a:p>
          <a:p>
            <a:endParaRPr lang="en-US" sz="6600" b="1" dirty="0"/>
          </a:p>
          <a:p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0271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DACC-6FA6-CEEE-CCD6-930BBB9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65125"/>
            <a:ext cx="4127500" cy="1325563"/>
          </a:xfrm>
        </p:spPr>
        <p:txBody>
          <a:bodyPr>
            <a:normAutofit/>
          </a:bodyPr>
          <a:lstStyle/>
          <a:p>
            <a:r>
              <a:rPr lang="en-IN" b="1" dirty="0" err="1"/>
              <a:t>npm</a:t>
            </a:r>
            <a:r>
              <a:rPr lang="en-IN" b="1" dirty="0"/>
              <a:t> install </a:t>
            </a:r>
            <a:r>
              <a:rPr lang="en-IN" b="1" dirty="0" err="1"/>
              <a:t>colors</a:t>
            </a:r>
            <a:r>
              <a:rPr lang="en-IN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C1C6-6A1D-98A9-85C1-A1E1F7B2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900" y="568324"/>
            <a:ext cx="6489700" cy="4829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var </a:t>
            </a:r>
            <a:r>
              <a:rPr lang="en-IN" dirty="0" err="1"/>
              <a:t>colors</a:t>
            </a:r>
            <a:r>
              <a:rPr lang="en-IN" dirty="0"/>
              <a:t> = require('</a:t>
            </a:r>
            <a:r>
              <a:rPr lang="en-IN" dirty="0" err="1"/>
              <a:t>colors'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 </a:t>
            </a:r>
          </a:p>
          <a:p>
            <a:pPr marL="0" indent="0">
              <a:buNone/>
            </a:pPr>
            <a:r>
              <a:rPr lang="en-IN" dirty="0"/>
              <a:t>console.log('</a:t>
            </a:r>
            <a:r>
              <a:rPr lang="en-IN" dirty="0" err="1"/>
              <a:t>hello'.green</a:t>
            </a:r>
            <a:r>
              <a:rPr lang="en-IN" dirty="0"/>
              <a:t>); // outputs green text</a:t>
            </a:r>
          </a:p>
          <a:p>
            <a:pPr marL="0" indent="0">
              <a:buNone/>
            </a:pPr>
            <a:r>
              <a:rPr lang="en-IN" dirty="0"/>
              <a:t>console.log('</a:t>
            </a:r>
            <a:r>
              <a:rPr lang="en-IN" dirty="0" err="1"/>
              <a:t>i</a:t>
            </a:r>
            <a:r>
              <a:rPr lang="en-IN" dirty="0"/>
              <a:t> like cake and pies'.</a:t>
            </a:r>
            <a:r>
              <a:rPr lang="en-IN" dirty="0" err="1"/>
              <a:t>underline.red</a:t>
            </a:r>
            <a:r>
              <a:rPr lang="en-IN" dirty="0"/>
              <a:t>) // outputs red underlined text</a:t>
            </a:r>
          </a:p>
          <a:p>
            <a:pPr marL="0" indent="0">
              <a:buNone/>
            </a:pPr>
            <a:r>
              <a:rPr lang="en-IN" dirty="0"/>
              <a:t>console.log('inverse the </a:t>
            </a:r>
            <a:r>
              <a:rPr lang="en-IN" dirty="0" err="1"/>
              <a:t>color</a:t>
            </a:r>
            <a:r>
              <a:rPr lang="en-IN" dirty="0"/>
              <a:t>'.inverse); // inverses the </a:t>
            </a:r>
            <a:r>
              <a:rPr lang="en-IN" dirty="0" err="1"/>
              <a:t>color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console.log('OMG </a:t>
            </a:r>
            <a:r>
              <a:rPr lang="en-IN" dirty="0" err="1"/>
              <a:t>Rainbows!'.rainbow</a:t>
            </a:r>
            <a:r>
              <a:rPr lang="en-IN" dirty="0"/>
              <a:t>); // rainbow</a:t>
            </a:r>
          </a:p>
          <a:p>
            <a:pPr marL="0" indent="0">
              <a:buNone/>
            </a:pPr>
            <a:r>
              <a:rPr lang="en-IN" dirty="0"/>
              <a:t>console.log('Run the </a:t>
            </a:r>
            <a:r>
              <a:rPr lang="en-IN" dirty="0" err="1"/>
              <a:t>trap'.trap</a:t>
            </a:r>
            <a:r>
              <a:rPr lang="en-IN" dirty="0"/>
              <a:t>); // Drops the bass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91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69EA2B-0784-A4C2-6C4A-00E5756A8747}"/>
              </a:ext>
            </a:extLst>
          </p:cNvPr>
          <p:cNvSpPr txBox="1"/>
          <p:nvPr/>
        </p:nvSpPr>
        <p:spPr>
          <a:xfrm>
            <a:off x="239842" y="254832"/>
            <a:ext cx="11952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“http Server” in node </a:t>
            </a:r>
            <a:r>
              <a:rPr lang="en-US" sz="4800" dirty="0" err="1">
                <a:solidFill>
                  <a:schemeClr val="accent1"/>
                </a:solidFill>
              </a:rPr>
              <a:t>js</a:t>
            </a:r>
            <a:r>
              <a:rPr lang="en-US" sz="4800" dirty="0">
                <a:solidFill>
                  <a:schemeClr val="accent1"/>
                </a:solidFill>
              </a:rPr>
              <a:t> OR </a:t>
            </a:r>
            <a:r>
              <a:rPr lang="en-US" sz="4800" dirty="0"/>
              <a:t>Setting up a basic HTTP server</a:t>
            </a:r>
            <a:endParaRPr lang="en-IN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EE4F4-C19E-9FCF-C73D-53F5BAB0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6" y="1839482"/>
            <a:ext cx="10597902" cy="45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00642-0795-2C10-1BA7-A84D3217E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6" y="724342"/>
            <a:ext cx="11062741" cy="576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C8600-6308-2DC8-274E-55676FBE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175"/>
            <a:ext cx="11947161" cy="714167"/>
          </a:xfrm>
        </p:spPr>
        <p:txBody>
          <a:bodyPr/>
          <a:lstStyle/>
          <a:p>
            <a:r>
              <a:rPr lang="en-US" dirty="0"/>
              <a:t>Understanding Request and Response objects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02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ED32-0C86-5C0B-372B-C977852A7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55280"/>
              </p:ext>
            </p:extLst>
          </p:nvPr>
        </p:nvGraphicFramePr>
        <p:xfrm>
          <a:off x="838199" y="182878"/>
          <a:ext cx="10794168" cy="575322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698542">
                  <a:extLst>
                    <a:ext uri="{9D8B030D-6E8A-4147-A177-3AD203B41FA5}">
                      <a16:colId xmlns:a16="http://schemas.microsoft.com/office/drawing/2014/main" val="1116919851"/>
                    </a:ext>
                  </a:extLst>
                </a:gridCol>
                <a:gridCol w="2698542">
                  <a:extLst>
                    <a:ext uri="{9D8B030D-6E8A-4147-A177-3AD203B41FA5}">
                      <a16:colId xmlns:a16="http://schemas.microsoft.com/office/drawing/2014/main" val="794301961"/>
                    </a:ext>
                  </a:extLst>
                </a:gridCol>
                <a:gridCol w="2698542">
                  <a:extLst>
                    <a:ext uri="{9D8B030D-6E8A-4147-A177-3AD203B41FA5}">
                      <a16:colId xmlns:a16="http://schemas.microsoft.com/office/drawing/2014/main" val="2881200324"/>
                    </a:ext>
                  </a:extLst>
                </a:gridCol>
                <a:gridCol w="2698542">
                  <a:extLst>
                    <a:ext uri="{9D8B030D-6E8A-4147-A177-3AD203B41FA5}">
                      <a16:colId xmlns:a16="http://schemas.microsoft.com/office/drawing/2014/main" val="847309585"/>
                    </a:ext>
                  </a:extLst>
                </a:gridCol>
              </a:tblGrid>
              <a:tr h="1182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Full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Common Properties /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326468"/>
                  </a:ext>
                </a:extLst>
              </a:tr>
              <a:tr h="2285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req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Request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Represents the </a:t>
                      </a:r>
                      <a:r>
                        <a:rPr lang="en-US" sz="2400" b="1"/>
                        <a:t>incoming request</a:t>
                      </a:r>
                      <a:r>
                        <a:rPr lang="en-US" sz="2400"/>
                        <a:t> from the client (browser, API,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req.url, req.method, req.headers, req.on('data')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541022"/>
                  </a:ext>
                </a:extLst>
              </a:tr>
              <a:tr h="2285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res</a:t>
                      </a:r>
                      <a:endParaRPr lang="en-I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Response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Represents the </a:t>
                      </a:r>
                      <a:r>
                        <a:rPr lang="en-US" sz="2400" b="1"/>
                        <a:t>outgoing response</a:t>
                      </a:r>
                      <a:r>
                        <a:rPr lang="en-US" sz="2400"/>
                        <a:t> sent from the server back to the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/>
                        <a:t>res.writeHead</a:t>
                      </a:r>
                      <a:r>
                        <a:rPr lang="en-US" sz="2400" dirty="0"/>
                        <a:t>(), </a:t>
                      </a:r>
                      <a:r>
                        <a:rPr lang="en-US" sz="2400" dirty="0" err="1"/>
                        <a:t>res.write</a:t>
                      </a:r>
                      <a:r>
                        <a:rPr lang="en-US" sz="2400" dirty="0"/>
                        <a:t>(), </a:t>
                      </a:r>
                      <a:r>
                        <a:rPr lang="en-US" sz="2400" dirty="0" err="1"/>
                        <a:t>res.end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745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6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7ECFC6-DC0E-00F8-A955-F34B6735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basic routing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70FD-5E09-FD80-0705-8B1CC562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Routing</a:t>
            </a:r>
            <a:r>
              <a:rPr lang="en-US" dirty="0"/>
              <a:t> means deciding </a:t>
            </a:r>
            <a:r>
              <a:rPr lang="en-US" b="1" dirty="0"/>
              <a:t>how the server responds</a:t>
            </a:r>
            <a:r>
              <a:rPr lang="en-US" dirty="0"/>
              <a:t> to a specific </a:t>
            </a:r>
            <a:r>
              <a:rPr lang="en-US" b="1" dirty="0"/>
              <a:t>URL (path)</a:t>
            </a:r>
            <a:r>
              <a:rPr lang="en-US" dirty="0"/>
              <a:t> and </a:t>
            </a:r>
            <a:r>
              <a:rPr lang="en-US" b="1" dirty="0"/>
              <a:t>HTTP method</a:t>
            </a:r>
            <a:r>
              <a:rPr lang="en-US" dirty="0"/>
              <a:t> (GET, POST, etc.).</a:t>
            </a:r>
            <a:br>
              <a:rPr lang="en-US" dirty="0"/>
            </a:br>
            <a:r>
              <a:rPr lang="en-US" dirty="0"/>
              <a:t>It helps you define </a:t>
            </a:r>
            <a:r>
              <a:rPr lang="en-US" b="1" dirty="0"/>
              <a:t>different pages or API endpoints</a:t>
            </a:r>
            <a:r>
              <a:rPr lang="en-US" dirty="0"/>
              <a:t> in your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7616E6-447D-8DDB-19E0-EEEDF680C8A7}"/>
              </a:ext>
            </a:extLst>
          </p:cNvPr>
          <p:cNvSpPr txBox="1"/>
          <p:nvPr/>
        </p:nvSpPr>
        <p:spPr>
          <a:xfrm>
            <a:off x="4557010" y="363915"/>
            <a:ext cx="710158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/>
              <a:t>const</a:t>
            </a:r>
            <a:r>
              <a:rPr lang="en-IN" sz="1600" dirty="0"/>
              <a:t> http = require('http');</a:t>
            </a:r>
          </a:p>
          <a:p>
            <a:endParaRPr lang="en-IN" sz="1600" dirty="0"/>
          </a:p>
          <a:p>
            <a:r>
              <a:rPr lang="en-IN" sz="1600" dirty="0" err="1"/>
              <a:t>const</a:t>
            </a:r>
            <a:r>
              <a:rPr lang="en-IN" sz="1600" dirty="0"/>
              <a:t> server = </a:t>
            </a:r>
            <a:r>
              <a:rPr lang="en-IN" sz="1600" dirty="0" err="1"/>
              <a:t>http.createServer</a:t>
            </a:r>
            <a:r>
              <a:rPr lang="en-IN" sz="1600" dirty="0"/>
              <a:t>((</a:t>
            </a:r>
            <a:r>
              <a:rPr lang="en-IN" sz="1600" dirty="0" err="1"/>
              <a:t>req</a:t>
            </a:r>
            <a:r>
              <a:rPr lang="en-IN" sz="1600" dirty="0"/>
              <a:t>, res) =&gt; {</a:t>
            </a:r>
          </a:p>
          <a:p>
            <a:r>
              <a:rPr lang="en-IN" sz="1600" dirty="0"/>
              <a:t>  </a:t>
            </a:r>
            <a:r>
              <a:rPr lang="en-IN" sz="1600" dirty="0" err="1"/>
              <a:t>res.writeHead</a:t>
            </a:r>
            <a:r>
              <a:rPr lang="en-IN" sz="1600" dirty="0"/>
              <a:t>(200, { 'Content-Type': 'text/html' });</a:t>
            </a:r>
          </a:p>
          <a:p>
            <a:endParaRPr lang="en-IN" sz="1600" dirty="0"/>
          </a:p>
          <a:p>
            <a:r>
              <a:rPr lang="en-IN" sz="1600" dirty="0"/>
              <a:t>  if (req.url === '/' &amp;&amp; </a:t>
            </a:r>
            <a:r>
              <a:rPr lang="en-IN" sz="1600" dirty="0" err="1"/>
              <a:t>req.method</a:t>
            </a:r>
            <a:r>
              <a:rPr lang="en-IN" sz="1600" dirty="0"/>
              <a:t> === 'GET') {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res.write</a:t>
            </a:r>
            <a:r>
              <a:rPr lang="en-IN" sz="1600" dirty="0"/>
              <a:t>('&lt;h1&gt;Home Page&lt;/h1&gt;');</a:t>
            </a:r>
          </a:p>
          <a:p>
            <a:r>
              <a:rPr lang="en-IN" sz="1600" dirty="0"/>
              <a:t>  } </a:t>
            </a:r>
          </a:p>
          <a:p>
            <a:r>
              <a:rPr lang="en-IN" sz="1600" dirty="0"/>
              <a:t>  else if (req.url === '/about' &amp;&amp; </a:t>
            </a:r>
            <a:r>
              <a:rPr lang="en-IN" sz="1600" dirty="0" err="1"/>
              <a:t>req.method</a:t>
            </a:r>
            <a:r>
              <a:rPr lang="en-IN" sz="1600" dirty="0"/>
              <a:t> === 'GET') {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res.write</a:t>
            </a:r>
            <a:r>
              <a:rPr lang="en-IN" sz="1600" dirty="0"/>
              <a:t>('&lt;h1&gt;About Page&lt;/h1&gt;');</a:t>
            </a:r>
          </a:p>
          <a:p>
            <a:r>
              <a:rPr lang="en-IN" sz="1600" dirty="0"/>
              <a:t>  } </a:t>
            </a:r>
          </a:p>
          <a:p>
            <a:r>
              <a:rPr lang="en-IN" sz="1600" dirty="0"/>
              <a:t>  else if (req.url === '/contact' &amp;&amp; </a:t>
            </a:r>
            <a:r>
              <a:rPr lang="en-IN" sz="1600" dirty="0" err="1"/>
              <a:t>req.method</a:t>
            </a:r>
            <a:r>
              <a:rPr lang="en-IN" sz="1600" dirty="0"/>
              <a:t> === 'GET') {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res.write</a:t>
            </a:r>
            <a:r>
              <a:rPr lang="en-IN" sz="1600" dirty="0"/>
              <a:t>('&lt;h1&gt;Contact Page&lt;/h1&gt;');</a:t>
            </a:r>
          </a:p>
          <a:p>
            <a:r>
              <a:rPr lang="en-IN" sz="1600" dirty="0"/>
              <a:t>  } </a:t>
            </a:r>
          </a:p>
          <a:p>
            <a:r>
              <a:rPr lang="en-IN" sz="1600" dirty="0"/>
              <a:t>  else {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res.writeHead</a:t>
            </a:r>
            <a:r>
              <a:rPr lang="en-IN" sz="1600" dirty="0"/>
              <a:t>(404, { 'Content-Type': 'text/html' });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res.write</a:t>
            </a:r>
            <a:r>
              <a:rPr lang="en-IN" sz="1600" dirty="0"/>
              <a:t>('&lt;h1&gt;404 Page Not Found&lt;/h1&gt;');</a:t>
            </a:r>
          </a:p>
          <a:p>
            <a:r>
              <a:rPr lang="en-IN" sz="1600" dirty="0"/>
              <a:t>  }</a:t>
            </a:r>
          </a:p>
          <a:p>
            <a:endParaRPr lang="en-IN" sz="1600" dirty="0"/>
          </a:p>
          <a:p>
            <a:r>
              <a:rPr lang="en-IN" sz="1600" dirty="0"/>
              <a:t>  </a:t>
            </a:r>
            <a:r>
              <a:rPr lang="en-IN" sz="1600" dirty="0" err="1"/>
              <a:t>res.end</a:t>
            </a:r>
            <a:r>
              <a:rPr lang="en-IN" sz="1600" dirty="0"/>
              <a:t>();</a:t>
            </a:r>
          </a:p>
          <a:p>
            <a:r>
              <a:rPr lang="en-IN" sz="1600" dirty="0"/>
              <a:t>});</a:t>
            </a:r>
          </a:p>
          <a:p>
            <a:endParaRPr lang="en-IN" sz="1600" dirty="0"/>
          </a:p>
          <a:p>
            <a:r>
              <a:rPr lang="en-IN" sz="1600" dirty="0" err="1"/>
              <a:t>const</a:t>
            </a:r>
            <a:r>
              <a:rPr lang="en-IN" sz="1600" dirty="0"/>
              <a:t> PORT = 3000;</a:t>
            </a:r>
          </a:p>
          <a:p>
            <a:r>
              <a:rPr lang="en-IN" sz="1600" dirty="0" err="1"/>
              <a:t>server.listen</a:t>
            </a:r>
            <a:r>
              <a:rPr lang="en-IN" sz="1600" dirty="0"/>
              <a:t>(PORT, () =&gt; {</a:t>
            </a:r>
          </a:p>
          <a:p>
            <a:r>
              <a:rPr lang="en-IN" sz="1600" dirty="0"/>
              <a:t>  console.log(`Server running at http://localhost:${PORT}`);</a:t>
            </a:r>
          </a:p>
          <a:p>
            <a:r>
              <a:rPr lang="en-IN" sz="1600" dirty="0"/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35461-0277-D912-C91C-6739086D7EFD}"/>
              </a:ext>
            </a:extLst>
          </p:cNvPr>
          <p:cNvSpPr txBox="1"/>
          <p:nvPr/>
        </p:nvSpPr>
        <p:spPr>
          <a:xfrm>
            <a:off x="533401" y="692258"/>
            <a:ext cx="23297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Implementing basic routing via </a:t>
            </a:r>
          </a:p>
          <a:p>
            <a:r>
              <a:rPr lang="en-IN" sz="2800" b="1" dirty="0"/>
              <a:t>(Header and Status in Server)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EB39D-A10B-279B-BE9F-C20B8117899B}"/>
              </a:ext>
            </a:extLst>
          </p:cNvPr>
          <p:cNvSpPr txBox="1"/>
          <p:nvPr/>
        </p:nvSpPr>
        <p:spPr>
          <a:xfrm>
            <a:off x="773583" y="3610957"/>
            <a:ext cx="2329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GET METHOD</a:t>
            </a:r>
          </a:p>
        </p:txBody>
      </p:sp>
    </p:spTree>
    <p:extLst>
      <p:ext uri="{BB962C8B-B14F-4D97-AF65-F5344CB8AC3E}">
        <p14:creationId xmlns:p14="http://schemas.microsoft.com/office/powerpoint/2010/main" val="40577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0F093-AB82-2BF4-5676-F830E4D3EB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12"/>
            <a:ext cx="12192000" cy="5938317"/>
          </a:xfrm>
        </p:spPr>
      </p:pic>
    </p:spTree>
    <p:extLst>
      <p:ext uri="{BB962C8B-B14F-4D97-AF65-F5344CB8AC3E}">
        <p14:creationId xmlns:p14="http://schemas.microsoft.com/office/powerpoint/2010/main" val="27676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776-4894-A793-7119-37821DC7C9F6}"/>
              </a:ext>
            </a:extLst>
          </p:cNvPr>
          <p:cNvSpPr txBox="1"/>
          <p:nvPr/>
        </p:nvSpPr>
        <p:spPr>
          <a:xfrm>
            <a:off x="4950562" y="1088694"/>
            <a:ext cx="60972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r>
              <a:rPr lang="en-IN" dirty="0" err="1"/>
              <a:t>const</a:t>
            </a:r>
            <a:r>
              <a:rPr lang="en-IN" dirty="0"/>
              <a:t> port = 3000;</a:t>
            </a:r>
          </a:p>
          <a:p>
            <a:endParaRPr lang="en-IN" dirty="0"/>
          </a:p>
          <a:p>
            <a:r>
              <a:rPr lang="en-IN" dirty="0"/>
              <a:t>// Middleware to parse JSON data from POST requests</a:t>
            </a:r>
          </a:p>
          <a:p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express.json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// POST route example</a:t>
            </a:r>
          </a:p>
          <a:p>
            <a:r>
              <a:rPr lang="en-IN" dirty="0" err="1"/>
              <a:t>app.post</a:t>
            </a:r>
            <a:r>
              <a:rPr lang="en-IN" dirty="0"/>
              <a:t>('/submit',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const</a:t>
            </a:r>
            <a:r>
              <a:rPr lang="en-IN" dirty="0"/>
              <a:t> { name, age } = </a:t>
            </a:r>
            <a:r>
              <a:rPr lang="en-IN" dirty="0" err="1"/>
              <a:t>req.body</a:t>
            </a:r>
            <a:r>
              <a:rPr lang="en-IN" dirty="0"/>
              <a:t>;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(`Hello ${name}, you are ${age} years old!`);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/>
              <a:t>// Start the server</a:t>
            </a:r>
          </a:p>
          <a:p>
            <a:r>
              <a:rPr lang="en-IN" dirty="0" err="1"/>
              <a:t>app.listen</a:t>
            </a:r>
            <a:r>
              <a:rPr lang="en-IN" dirty="0"/>
              <a:t>(port, () =&gt; {</a:t>
            </a:r>
          </a:p>
          <a:p>
            <a:r>
              <a:rPr lang="en-IN" dirty="0"/>
              <a:t>  console.log(`Server running at http://localhost:${port}`);</a:t>
            </a:r>
          </a:p>
          <a:p>
            <a:r>
              <a:rPr lang="en-IN" dirty="0"/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02D89-054C-6CF1-F485-B68A19ED2111}"/>
              </a:ext>
            </a:extLst>
          </p:cNvPr>
          <p:cNvSpPr txBox="1"/>
          <p:nvPr/>
        </p:nvSpPr>
        <p:spPr>
          <a:xfrm>
            <a:off x="846735" y="721453"/>
            <a:ext cx="2329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POST METHOD</a:t>
            </a:r>
          </a:p>
        </p:txBody>
      </p:sp>
    </p:spTree>
    <p:extLst>
      <p:ext uri="{BB962C8B-B14F-4D97-AF65-F5344CB8AC3E}">
        <p14:creationId xmlns:p14="http://schemas.microsoft.com/office/powerpoint/2010/main" val="17994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CDD2C-8EFE-8BE6-2A91-0B779075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3" y="237679"/>
            <a:ext cx="11698333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867994-D069-9815-D2EC-B13FDDA8E28E}"/>
              </a:ext>
            </a:extLst>
          </p:cNvPr>
          <p:cNvSpPr txBox="1"/>
          <p:nvPr/>
        </p:nvSpPr>
        <p:spPr>
          <a:xfrm>
            <a:off x="841947" y="868553"/>
            <a:ext cx="105081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//ON MAC SYSTEM(POSTMAN ALSO WORK HERE TO POST SUBMIT PAGE)</a:t>
            </a:r>
          </a:p>
          <a:p>
            <a:endParaRPr lang="en-IN" sz="3200" dirty="0"/>
          </a:p>
          <a:p>
            <a:pPr algn="ctr"/>
            <a:r>
              <a:rPr lang="en-IN" sz="3200" b="1" dirty="0"/>
              <a:t>+</a:t>
            </a:r>
          </a:p>
          <a:p>
            <a:endParaRPr lang="en-IN" sz="3200" dirty="0"/>
          </a:p>
          <a:p>
            <a:r>
              <a:rPr lang="en-IN" sz="3200" dirty="0"/>
              <a:t>PRESS WINDOW KEY THEN TYPE CMD AND THESE 2 LINES TOO</a:t>
            </a:r>
          </a:p>
          <a:p>
            <a:endParaRPr lang="en-IN" sz="3200" dirty="0"/>
          </a:p>
          <a:p>
            <a:r>
              <a:rPr lang="en-IN" sz="3200" dirty="0"/>
              <a:t>curl -X POST http://localhost:3000/submit \  -H "Content-Type: application/</a:t>
            </a:r>
            <a:r>
              <a:rPr lang="en-IN" sz="3200" dirty="0" err="1"/>
              <a:t>json</a:t>
            </a:r>
            <a:r>
              <a:rPr lang="en-IN" sz="3200" dirty="0"/>
              <a:t>" \  -d '{"name": "Akshat", "age": 21}'</a:t>
            </a:r>
          </a:p>
        </p:txBody>
      </p:sp>
    </p:spTree>
    <p:extLst>
      <p:ext uri="{BB962C8B-B14F-4D97-AF65-F5344CB8AC3E}">
        <p14:creationId xmlns:p14="http://schemas.microsoft.com/office/powerpoint/2010/main" val="7725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402F97-1BCE-0C90-9E13-D42A4EF80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295" y="611820"/>
            <a:ext cx="5415195" cy="6246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express’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path = require('path’);</a:t>
            </a:r>
          </a:p>
          <a:p>
            <a:pPr marL="0" indent="0">
              <a:buNone/>
            </a:pPr>
            <a:r>
              <a:rPr lang="en-IN" dirty="0" err="1"/>
              <a:t>const</a:t>
            </a:r>
            <a:r>
              <a:rPr lang="en-IN" dirty="0"/>
              <a:t> app = </a:t>
            </a:r>
            <a:r>
              <a:rPr lang="en-IN"/>
              <a:t>express();</a:t>
            </a:r>
          </a:p>
          <a:p>
            <a:pPr marL="0" indent="0">
              <a:buNone/>
            </a:pPr>
            <a:r>
              <a:rPr lang="en-IN"/>
              <a:t>// </a:t>
            </a:r>
            <a:r>
              <a:rPr lang="en-IN" dirty="0"/>
              <a:t>Middleware to parse form data and JSON</a:t>
            </a:r>
          </a:p>
          <a:p>
            <a:pPr marL="0" indent="0">
              <a:buNone/>
            </a:pPr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express.urlencoded</a:t>
            </a:r>
            <a:r>
              <a:rPr lang="en-IN" dirty="0"/>
              <a:t>({ extended: true }));</a:t>
            </a:r>
          </a:p>
          <a:p>
            <a:pPr marL="0" indent="0">
              <a:buNone/>
            </a:pPr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express.json</a:t>
            </a:r>
            <a:r>
              <a:rPr lang="en-IN" dirty="0"/>
              <a:t>());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Serve the HTML form</a:t>
            </a:r>
          </a:p>
          <a:p>
            <a:pPr marL="0" indent="0">
              <a:buNone/>
            </a:pPr>
            <a:r>
              <a:rPr lang="en-IN" dirty="0" err="1"/>
              <a:t>app.get</a:t>
            </a:r>
            <a:r>
              <a:rPr lang="en-IN" dirty="0"/>
              <a:t>('/', (</a:t>
            </a:r>
            <a:r>
              <a:rPr lang="en-IN" dirty="0" err="1"/>
              <a:t>req</a:t>
            </a:r>
            <a:r>
              <a:rPr lang="en-IN" dirty="0"/>
              <a:t>, res) =&gt; {  </a:t>
            </a:r>
            <a:r>
              <a:rPr lang="en-IN" dirty="0" err="1"/>
              <a:t>res.sendFile</a:t>
            </a:r>
            <a:r>
              <a:rPr lang="en-IN" dirty="0"/>
              <a:t>(</a:t>
            </a:r>
            <a:r>
              <a:rPr lang="en-IN" dirty="0" err="1"/>
              <a:t>path.join</a:t>
            </a:r>
            <a:r>
              <a:rPr lang="en-IN" dirty="0"/>
              <a:t>(__</a:t>
            </a:r>
            <a:r>
              <a:rPr lang="en-IN" dirty="0" err="1"/>
              <a:t>dirname</a:t>
            </a:r>
            <a:r>
              <a:rPr lang="en-IN" dirty="0"/>
              <a:t>, 'index.html'));});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038B36-2E12-29E0-7DCF-E9ED417FF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171" y="800858"/>
            <a:ext cx="5662534" cy="5487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// POST route to handle submitted</a:t>
            </a:r>
          </a:p>
          <a:p>
            <a:pPr marL="0" indent="0">
              <a:buNone/>
            </a:pPr>
            <a:r>
              <a:rPr lang="en-IN" dirty="0" err="1"/>
              <a:t>dataapp.post</a:t>
            </a:r>
            <a:r>
              <a:rPr lang="en-IN" dirty="0"/>
              <a:t>('/submit', (</a:t>
            </a:r>
            <a:r>
              <a:rPr lang="en-IN" dirty="0" err="1"/>
              <a:t>req</a:t>
            </a:r>
            <a:r>
              <a:rPr lang="en-IN" dirty="0"/>
              <a:t>, res) =&gt; {  </a:t>
            </a:r>
            <a:r>
              <a:rPr lang="en-IN" dirty="0" err="1"/>
              <a:t>const</a:t>
            </a:r>
            <a:r>
              <a:rPr lang="en-IN" dirty="0"/>
              <a:t> { name, age } = </a:t>
            </a:r>
            <a:r>
              <a:rPr lang="en-IN" dirty="0" err="1"/>
              <a:t>req.body</a:t>
            </a:r>
            <a:r>
              <a:rPr lang="en-IN" dirty="0"/>
              <a:t>;  </a:t>
            </a:r>
          </a:p>
          <a:p>
            <a:pPr marL="0" indent="0">
              <a:buNone/>
            </a:pPr>
            <a:r>
              <a:rPr lang="en-IN" dirty="0" err="1"/>
              <a:t>res.send</a:t>
            </a:r>
            <a:r>
              <a:rPr lang="en-IN" dirty="0"/>
              <a:t>(</a:t>
            </a:r>
            <a:r>
              <a:rPr lang="en-IN" dirty="0" err="1"/>
              <a:t>hellp</a:t>
            </a:r>
            <a:r>
              <a:rPr lang="en-IN" dirty="0"/>
              <a:t> ${name}, you are ${age} years old);});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// Start the server</a:t>
            </a:r>
          </a:p>
          <a:p>
            <a:pPr marL="0" indent="0">
              <a:buNone/>
            </a:pPr>
            <a:r>
              <a:rPr lang="en-IN" dirty="0" err="1"/>
              <a:t>app.listen</a:t>
            </a:r>
            <a:r>
              <a:rPr lang="en-IN" dirty="0"/>
              <a:t>(4000, () =&gt; {  console.log('Server running on http://localhost:4000');});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0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AF300-7D27-A456-6A32-1AEAE016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9666"/>
            <a:ext cx="5181600" cy="56672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&lt;!DOCTYPE html&gt;</a:t>
            </a:r>
          </a:p>
          <a:p>
            <a:pPr marL="0" indent="0">
              <a:buNone/>
            </a:pPr>
            <a:r>
              <a:rPr lang="en-IN" dirty="0"/>
              <a:t>&lt;html lang="</a:t>
            </a:r>
            <a:r>
              <a:rPr lang="en-IN" dirty="0" err="1"/>
              <a:t>en</a:t>
            </a:r>
            <a:r>
              <a:rPr lang="en-IN" dirty="0"/>
              <a:t>"&gt;  </a:t>
            </a:r>
          </a:p>
          <a:p>
            <a:pPr marL="0" indent="0">
              <a:buNone/>
            </a:pPr>
            <a:r>
              <a:rPr lang="en-IN" dirty="0"/>
              <a:t>&lt;head&gt;    &lt;meta charset="UTF-8" /&gt;    &lt;meta name="viewport" content="width=device-width, initial-scale=1.0" /&gt;    &lt;title&gt;Submit Form&lt;/title&gt;    </a:t>
            </a:r>
          </a:p>
          <a:p>
            <a:pPr marL="0" indent="0">
              <a:buNone/>
            </a:pPr>
            <a:r>
              <a:rPr lang="en-IN" dirty="0"/>
              <a:t>&lt;style&gt;</a:t>
            </a:r>
          </a:p>
          <a:p>
            <a:pPr marL="0" indent="0">
              <a:buNone/>
            </a:pPr>
            <a:r>
              <a:rPr lang="en-IN" dirty="0"/>
              <a:t>      body {        </a:t>
            </a:r>
          </a:p>
          <a:p>
            <a:pPr marL="0" indent="0">
              <a:buNone/>
            </a:pPr>
            <a:r>
              <a:rPr lang="en-IN" dirty="0"/>
              <a:t>font-family: Arial, sans-serif;       </a:t>
            </a:r>
          </a:p>
          <a:p>
            <a:pPr marL="0" indent="0">
              <a:buNone/>
            </a:pPr>
            <a:r>
              <a:rPr lang="en-IN" dirty="0"/>
              <a:t> background-</a:t>
            </a:r>
            <a:r>
              <a:rPr lang="en-IN" dirty="0" err="1"/>
              <a:t>color</a:t>
            </a:r>
            <a:r>
              <a:rPr lang="en-IN" dirty="0"/>
              <a:t>: #f8f9fa;        display: flex;        </a:t>
            </a:r>
          </a:p>
          <a:p>
            <a:pPr marL="0" indent="0">
              <a:buNone/>
            </a:pPr>
            <a:r>
              <a:rPr lang="en-IN" dirty="0"/>
              <a:t>height: 100vh;        justify-content: </a:t>
            </a:r>
            <a:r>
              <a:rPr lang="en-IN" dirty="0" err="1"/>
              <a:t>center</a:t>
            </a:r>
            <a:r>
              <a:rPr lang="en-IN" dirty="0"/>
              <a:t>;        align-items: </a:t>
            </a:r>
            <a:r>
              <a:rPr lang="en-IN" dirty="0" err="1"/>
              <a:t>center</a:t>
            </a:r>
            <a:r>
              <a:rPr lang="en-IN" dirty="0"/>
              <a:t>;      }      form {        background: white;        padding: 20px 30px;        border-radius: 10px;        box-shadow: 0 2px 10px </a:t>
            </a:r>
            <a:r>
              <a:rPr lang="en-IN" dirty="0" err="1"/>
              <a:t>rgba</a:t>
            </a:r>
            <a:r>
              <a:rPr lang="en-IN" dirty="0"/>
              <a:t>(0,0,0,0.1); 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46F84-04E0-3591-8572-3CF9E5248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09666"/>
            <a:ext cx="5181600" cy="56672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}      input {        display: block;        margin: 10px 0;        padding: 8px;        width: 250px;      }      button {        background-</a:t>
            </a:r>
            <a:r>
              <a:rPr lang="en-IN" dirty="0" err="1"/>
              <a:t>color</a:t>
            </a:r>
            <a:r>
              <a:rPr lang="en-IN" dirty="0"/>
              <a:t>: #007bff;        </a:t>
            </a:r>
            <a:r>
              <a:rPr lang="en-IN" dirty="0" err="1"/>
              <a:t>color</a:t>
            </a:r>
            <a:r>
              <a:rPr lang="en-IN" dirty="0"/>
              <a:t>: white;        border: none;        padding: 8px 15px;        border-radius: 5px;        cursor: pointer;      }      </a:t>
            </a:r>
            <a:r>
              <a:rPr lang="en-IN" dirty="0" err="1"/>
              <a:t>button:hover</a:t>
            </a:r>
            <a:r>
              <a:rPr lang="en-IN" dirty="0"/>
              <a:t> {        background-</a:t>
            </a:r>
            <a:r>
              <a:rPr lang="en-IN" dirty="0" err="1"/>
              <a:t>color</a:t>
            </a:r>
            <a:r>
              <a:rPr lang="en-IN" dirty="0"/>
              <a:t>: #0056b3;      }    &lt;/style&gt;  &lt;/head&gt;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&lt;body&gt;    </a:t>
            </a:r>
            <a:r>
              <a:rPr lang="en-IN" b="1" dirty="0"/>
              <a:t>&lt;form action="/submit" method="POST"&gt;      &lt;h2&gt;Enter Your Details&lt;/h2&gt;      &lt;input type="text" name="name" placeholder="Enter your name" required /&gt;      &lt;input type="number" name="age" placeholder="Enter your age" required /&gt;      &lt;button type="submit"&gt;Submit&lt;/button&gt;    &lt;/form&gt;  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223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20DFF-2068-09C6-2A68-23BDFF469E81}"/>
              </a:ext>
            </a:extLst>
          </p:cNvPr>
          <p:cNvSpPr txBox="1"/>
          <p:nvPr/>
        </p:nvSpPr>
        <p:spPr>
          <a:xfrm>
            <a:off x="4599432" y="751344"/>
            <a:ext cx="60972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Import Express</a:t>
            </a:r>
          </a:p>
          <a:p>
            <a:r>
              <a:rPr lang="en-IN" dirty="0" err="1"/>
              <a:t>const</a:t>
            </a:r>
            <a:r>
              <a:rPr lang="en-IN" dirty="0"/>
              <a:t> express = require('</a:t>
            </a:r>
            <a:r>
              <a:rPr lang="en-IN" dirty="0" err="1"/>
              <a:t>express'</a:t>
            </a:r>
            <a:r>
              <a:rPr lang="en-IN" dirty="0"/>
              <a:t>);</a:t>
            </a:r>
          </a:p>
          <a:p>
            <a:r>
              <a:rPr lang="en-IN" dirty="0" err="1"/>
              <a:t>const</a:t>
            </a:r>
            <a:r>
              <a:rPr lang="en-IN" dirty="0"/>
              <a:t> app = express();</a:t>
            </a:r>
          </a:p>
          <a:p>
            <a:r>
              <a:rPr lang="en-IN" dirty="0" err="1"/>
              <a:t>app.use</a:t>
            </a:r>
            <a:r>
              <a:rPr lang="en-IN" dirty="0"/>
              <a:t>(</a:t>
            </a:r>
            <a:r>
              <a:rPr lang="en-IN" dirty="0" err="1"/>
              <a:t>express.json</a:t>
            </a:r>
            <a:r>
              <a:rPr lang="en-IN" dirty="0"/>
              <a:t>()); // To parse JSON body</a:t>
            </a:r>
          </a:p>
          <a:p>
            <a:endParaRPr lang="en-IN" dirty="0"/>
          </a:p>
          <a:p>
            <a:r>
              <a:rPr lang="en-IN" dirty="0"/>
              <a:t>// GET request</a:t>
            </a:r>
          </a:p>
          <a:p>
            <a:r>
              <a:rPr lang="en-IN" dirty="0" err="1"/>
              <a:t>app.get</a:t>
            </a:r>
            <a:r>
              <a:rPr lang="en-IN" dirty="0"/>
              <a:t>('/user',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(`Received GET request with name: ${req.query.name}`);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/>
              <a:t>// POST request</a:t>
            </a:r>
          </a:p>
          <a:p>
            <a:r>
              <a:rPr lang="en-IN" dirty="0" err="1"/>
              <a:t>app.post</a:t>
            </a:r>
            <a:r>
              <a:rPr lang="en-IN" dirty="0"/>
              <a:t>('/user', 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</a:t>
            </a:r>
            <a:r>
              <a:rPr lang="en-IN" dirty="0" err="1"/>
              <a:t>res.send</a:t>
            </a:r>
            <a:r>
              <a:rPr lang="en-IN" dirty="0"/>
              <a:t>(`Received POST request with name: ${req.body.name}`); //BODY PARSER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app.listen</a:t>
            </a:r>
            <a:r>
              <a:rPr lang="en-IN" dirty="0"/>
              <a:t>(3000, () =&gt; console.log('Server running on port 3000'));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886DD-4079-F212-6D73-609479C496F5}"/>
              </a:ext>
            </a:extLst>
          </p:cNvPr>
          <p:cNvSpPr txBox="1"/>
          <p:nvPr/>
        </p:nvSpPr>
        <p:spPr>
          <a:xfrm>
            <a:off x="846735" y="721453"/>
            <a:ext cx="23297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POST METHOD</a:t>
            </a:r>
          </a:p>
          <a:p>
            <a:r>
              <a:rPr lang="en-IN" sz="2800" b="1" dirty="0"/>
              <a:t>&amp; BODY PARSER</a:t>
            </a:r>
          </a:p>
        </p:txBody>
      </p:sp>
    </p:spTree>
    <p:extLst>
      <p:ext uri="{BB962C8B-B14F-4D97-AF65-F5344CB8AC3E}">
        <p14:creationId xmlns:p14="http://schemas.microsoft.com/office/powerpoint/2010/main" val="33955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EA1798-A14F-49D4-4758-9A1106D8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865946"/>
              </p:ext>
            </p:extLst>
          </p:nvPr>
        </p:nvGraphicFramePr>
        <p:xfrm>
          <a:off x="1053388" y="314554"/>
          <a:ext cx="10504626" cy="59137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1542">
                  <a:extLst>
                    <a:ext uri="{9D8B030D-6E8A-4147-A177-3AD203B41FA5}">
                      <a16:colId xmlns:a16="http://schemas.microsoft.com/office/drawing/2014/main" val="174110533"/>
                    </a:ext>
                  </a:extLst>
                </a:gridCol>
                <a:gridCol w="3501542">
                  <a:extLst>
                    <a:ext uri="{9D8B030D-6E8A-4147-A177-3AD203B41FA5}">
                      <a16:colId xmlns:a16="http://schemas.microsoft.com/office/drawing/2014/main" val="3260727159"/>
                    </a:ext>
                  </a:extLst>
                </a:gridCol>
                <a:gridCol w="3501542">
                  <a:extLst>
                    <a:ext uri="{9D8B030D-6E8A-4147-A177-3AD203B41FA5}">
                      <a16:colId xmlns:a16="http://schemas.microsoft.com/office/drawing/2014/main" val="4215569464"/>
                    </a:ext>
                  </a:extLst>
                </a:gridCol>
              </a:tblGrid>
              <a:tr h="2947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Feature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GET Method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POST Method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779695896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Purpose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Used to </a:t>
                      </a:r>
                      <a:r>
                        <a:rPr lang="en-US" sz="1100" b="1"/>
                        <a:t>retrieve data</a:t>
                      </a:r>
                      <a:r>
                        <a:rPr lang="en-US" sz="1100"/>
                        <a:t> from the server.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Used to </a:t>
                      </a:r>
                      <a:r>
                        <a:rPr lang="en-US" sz="1100" b="1"/>
                        <a:t>send data</a:t>
                      </a:r>
                      <a:r>
                        <a:rPr lang="en-US" sz="1100"/>
                        <a:t> to the server (e.g., to create or update).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235523129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Data Transmission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Data is sent </a:t>
                      </a:r>
                      <a:r>
                        <a:rPr lang="en-US" sz="1100" b="1"/>
                        <a:t>in the URL</a:t>
                      </a:r>
                      <a:r>
                        <a:rPr lang="en-US" sz="1100"/>
                        <a:t> as query parameters.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Data is sent </a:t>
                      </a:r>
                      <a:r>
                        <a:rPr lang="en-US" sz="1100" b="1"/>
                        <a:t>in the body</a:t>
                      </a:r>
                      <a:r>
                        <a:rPr lang="en-US" sz="1100"/>
                        <a:t> of the request.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259558703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Visibility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Data is </a:t>
                      </a:r>
                      <a:r>
                        <a:rPr lang="en-US" sz="1100" b="1"/>
                        <a:t>visible in the URL</a:t>
                      </a:r>
                      <a:r>
                        <a:rPr lang="en-US" sz="1100"/>
                        <a:t>, not secure for sensitive data.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Data is </a:t>
                      </a:r>
                      <a:r>
                        <a:rPr lang="en-US" sz="1100" b="1"/>
                        <a:t>hidden from the URL</a:t>
                      </a:r>
                      <a:r>
                        <a:rPr lang="en-US" sz="1100"/>
                        <a:t>, more secure.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74457329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Data Length Limit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Limited by the maximum URL length.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Can send </a:t>
                      </a:r>
                      <a:r>
                        <a:rPr lang="en-US" sz="1100" b="1"/>
                        <a:t>large amounts</a:t>
                      </a:r>
                      <a:r>
                        <a:rPr lang="en-US" sz="1100"/>
                        <a:t> of data (no URL limit).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0429915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Caching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Requests are </a:t>
                      </a:r>
                      <a:r>
                        <a:rPr lang="en-US" sz="1100" b="1"/>
                        <a:t>cached</a:t>
                      </a:r>
                      <a:r>
                        <a:rPr lang="en-US" sz="1100"/>
                        <a:t> by default.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Requests are </a:t>
                      </a:r>
                      <a:r>
                        <a:rPr lang="en-US" sz="1100" b="1"/>
                        <a:t>not cached</a:t>
                      </a:r>
                      <a:r>
                        <a:rPr lang="en-US" sz="1100"/>
                        <a:t> by default.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69375341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Use Case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Commonly used for </a:t>
                      </a:r>
                      <a:r>
                        <a:rPr lang="en-US" sz="1100" b="1"/>
                        <a:t>fetching or reading data</a:t>
                      </a:r>
                      <a:r>
                        <a:rPr lang="en-US" sz="1100"/>
                        <a:t>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Commonly used for </a:t>
                      </a:r>
                      <a:r>
                        <a:rPr lang="en-US" sz="1100" b="1"/>
                        <a:t>creating or updating data</a:t>
                      </a:r>
                      <a:r>
                        <a:rPr lang="en-US" sz="110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909918951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Browser History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GET requests are </a:t>
                      </a:r>
                      <a:r>
                        <a:rPr lang="en-US" sz="1100" b="1"/>
                        <a:t>stored in browser history</a:t>
                      </a:r>
                      <a:r>
                        <a:rPr lang="en-US" sz="1100"/>
                        <a:t>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POST requests are </a:t>
                      </a:r>
                      <a:r>
                        <a:rPr lang="en-US" sz="1100" b="1"/>
                        <a:t>not stored</a:t>
                      </a:r>
                      <a:r>
                        <a:rPr lang="en-US" sz="1100"/>
                        <a:t> in browser history.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732441397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Bookmarking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Can be </a:t>
                      </a:r>
                      <a:r>
                        <a:rPr lang="en-US" sz="1100" b="1"/>
                        <a:t>bookmarked</a:t>
                      </a:r>
                      <a:r>
                        <a:rPr lang="en-US" sz="1100"/>
                        <a:t> (since parameters are in the URL).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Cannot be </a:t>
                      </a:r>
                      <a:r>
                        <a:rPr lang="en-IN" sz="1100" b="1"/>
                        <a:t>bookmarked</a:t>
                      </a:r>
                      <a:r>
                        <a:rPr lang="en-IN" sz="1100"/>
                        <a:t> easily.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533350423"/>
                  </a:ext>
                </a:extLst>
              </a:tr>
              <a:tr h="9625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Example in Node.js (Express)</a:t>
                      </a:r>
                      <a:endParaRPr lang="en-US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js&lt;br&gt;app.get('/user', (req, res) =&gt; {&lt;br&gt; res.send('GET request received');&lt;br&gt;});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/>
                        <a:t>js&lt;br&gt;app.post('/user', (req, res) =&gt; {&lt;br&gt; res.send('POST request received');&lt;br&gt;});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6139876"/>
                  </a:ext>
                </a:extLst>
              </a:tr>
              <a:tr h="517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b="1"/>
                        <a:t>Accessing Data</a:t>
                      </a:r>
                      <a:endParaRPr lang="en-IN" sz="110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req.query (for query parameters).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 err="1"/>
                        <a:t>req.body</a:t>
                      </a:r>
                      <a:r>
                        <a:rPr lang="en-US" sz="1100" dirty="0"/>
                        <a:t> (requires middleware like </a:t>
                      </a:r>
                      <a:r>
                        <a:rPr lang="en-US" sz="1100" dirty="0" err="1"/>
                        <a:t>express.json</a:t>
                      </a:r>
                      <a:r>
                        <a:rPr lang="en-US" sz="1100" dirty="0"/>
                        <a:t>()).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20718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66C853-96C2-0020-2DC7-2BA1488B6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57227"/>
              </p:ext>
            </p:extLst>
          </p:nvPr>
        </p:nvGraphicFramePr>
        <p:xfrm>
          <a:off x="838200" y="434714"/>
          <a:ext cx="10515600" cy="595109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33615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45108431"/>
                    </a:ext>
                  </a:extLst>
                </a:gridCol>
              </a:tblGrid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993193"/>
                  </a:ext>
                </a:extLst>
              </a:tr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req.url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URL requested by the client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12329"/>
                  </a:ext>
                </a:extLst>
              </a:tr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req.method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HTTP method (GET, POST,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305813"/>
                  </a:ext>
                </a:extLst>
              </a:tr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res.writeHead()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Sets response status &amp; headers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78031"/>
                  </a:ext>
                </a:extLst>
              </a:tr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res.write()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Writes content to send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658764"/>
                  </a:ext>
                </a:extLst>
              </a:tr>
              <a:tr h="9918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res.end()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Ends the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9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49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41CC0-6D50-45D3-7A31-E391F1E345E7}"/>
              </a:ext>
            </a:extLst>
          </p:cNvPr>
          <p:cNvSpPr txBox="1"/>
          <p:nvPr/>
        </p:nvSpPr>
        <p:spPr>
          <a:xfrm>
            <a:off x="5172859" y="878441"/>
            <a:ext cx="60935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Import the http module</a:t>
            </a:r>
          </a:p>
          <a:p>
            <a:r>
              <a:rPr lang="en-IN" dirty="0" err="1"/>
              <a:t>const</a:t>
            </a:r>
            <a:r>
              <a:rPr lang="en-IN" dirty="0"/>
              <a:t> http = require('http');</a:t>
            </a:r>
          </a:p>
          <a:p>
            <a:endParaRPr lang="en-IN" dirty="0"/>
          </a:p>
          <a:p>
            <a:r>
              <a:rPr lang="en-IN" dirty="0"/>
              <a:t>// Create the server</a:t>
            </a:r>
          </a:p>
          <a:p>
            <a:r>
              <a:rPr lang="en-IN" dirty="0" err="1"/>
              <a:t>const</a:t>
            </a:r>
            <a:r>
              <a:rPr lang="en-IN" dirty="0"/>
              <a:t> server = </a:t>
            </a:r>
            <a:r>
              <a:rPr lang="en-IN" dirty="0" err="1"/>
              <a:t>http.createServer</a:t>
            </a:r>
            <a:r>
              <a:rPr lang="en-IN" dirty="0"/>
              <a:t>((</a:t>
            </a:r>
            <a:r>
              <a:rPr lang="en-IN" dirty="0" err="1"/>
              <a:t>req</a:t>
            </a:r>
            <a:r>
              <a:rPr lang="en-IN" dirty="0"/>
              <a:t>, res) =&gt; {</a:t>
            </a:r>
          </a:p>
          <a:p>
            <a:r>
              <a:rPr lang="en-IN" dirty="0"/>
              <a:t>  // Set the HTTP status and headers</a:t>
            </a:r>
          </a:p>
          <a:p>
            <a:r>
              <a:rPr lang="en-IN" dirty="0"/>
              <a:t>  </a:t>
            </a:r>
            <a:r>
              <a:rPr lang="en-IN" dirty="0" err="1"/>
              <a:t>res.statusCode</a:t>
            </a:r>
            <a:r>
              <a:rPr lang="en-IN" dirty="0"/>
              <a:t> = 200;</a:t>
            </a:r>
          </a:p>
          <a:p>
            <a:r>
              <a:rPr lang="en-IN" dirty="0"/>
              <a:t>  </a:t>
            </a:r>
            <a:r>
              <a:rPr lang="en-IN" dirty="0" err="1"/>
              <a:t>res.setHeader</a:t>
            </a:r>
            <a:r>
              <a:rPr lang="en-IN" dirty="0"/>
              <a:t>('Content-Type', 'text/plain');</a:t>
            </a:r>
          </a:p>
          <a:p>
            <a:endParaRPr lang="en-IN" dirty="0"/>
          </a:p>
          <a:p>
            <a:r>
              <a:rPr lang="en-IN" dirty="0"/>
              <a:t>  // Send a response body</a:t>
            </a:r>
          </a:p>
          <a:p>
            <a:r>
              <a:rPr lang="en-IN" dirty="0"/>
              <a:t>  </a:t>
            </a:r>
            <a:r>
              <a:rPr lang="en-IN" dirty="0" err="1"/>
              <a:t>res.end</a:t>
            </a:r>
            <a:r>
              <a:rPr lang="en-IN" dirty="0"/>
              <a:t>('Hello, World!\n');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/>
              <a:t>// Start listening on port 3000</a:t>
            </a:r>
          </a:p>
          <a:p>
            <a:r>
              <a:rPr lang="en-IN" dirty="0" err="1"/>
              <a:t>server.listen</a:t>
            </a:r>
            <a:r>
              <a:rPr lang="en-IN" dirty="0"/>
              <a:t>(3000, () =&gt; {</a:t>
            </a:r>
          </a:p>
          <a:p>
            <a:r>
              <a:rPr lang="en-IN" dirty="0"/>
              <a:t>  console.log('Server running at http://localhost:3000/');</a:t>
            </a:r>
          </a:p>
          <a:p>
            <a:r>
              <a:rPr lang="en-IN" dirty="0"/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17AE-4EE8-69CB-DDF2-58AB4ABE2A50}"/>
              </a:ext>
            </a:extLst>
          </p:cNvPr>
          <p:cNvSpPr txBox="1"/>
          <p:nvPr/>
        </p:nvSpPr>
        <p:spPr>
          <a:xfrm>
            <a:off x="383499" y="332494"/>
            <a:ext cx="35888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Setting response headers and status codes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2797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6D23-7695-A6BB-E5B9-E481973C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Callbacks in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1D0D9-F251-648B-85ED-31BCCE46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sz="4800" b="1" dirty="0"/>
              <a:t>clear</a:t>
            </a:r>
            <a:r>
              <a:rPr lang="en-US" dirty="0"/>
              <a:t> OR </a:t>
            </a:r>
            <a:r>
              <a:rPr lang="en-US" sz="5400" b="1" dirty="0" err="1"/>
              <a:t>cls</a:t>
            </a:r>
            <a:r>
              <a:rPr lang="en-US" sz="5400" b="1" dirty="0"/>
              <a:t> </a:t>
            </a:r>
            <a:r>
              <a:rPr lang="en-US" dirty="0"/>
              <a:t>in terminal rather than close this window.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5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21726-8BC8-2566-5911-FD3F3610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6" y="196601"/>
            <a:ext cx="11135099" cy="62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181A-5CB5-01F7-4527-194F42C7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/>
              <a:t>Common HTTP Status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E05D4B-4609-0591-489A-B5D8293F1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953199"/>
              </p:ext>
            </p:extLst>
          </p:nvPr>
        </p:nvGraphicFramePr>
        <p:xfrm>
          <a:off x="838200" y="1229193"/>
          <a:ext cx="10515600" cy="508166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371929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58909575"/>
                    </a:ext>
                  </a:extLst>
                </a:gridCol>
              </a:tblGrid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683800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77928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619848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Bad Request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404718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Unauthorized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28928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Forbidden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168342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Not Found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74147"/>
                  </a:ext>
                </a:extLst>
              </a:tr>
              <a:tr h="635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Internal Server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53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5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8B710-ED14-E983-44DA-BFD0AB53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32" y="3272239"/>
            <a:ext cx="4817665" cy="230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C9091-63EB-C365-E5C8-E6EA9A86A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2" y="811892"/>
            <a:ext cx="4402460" cy="2231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9BE6A-E897-A033-859D-D770A6BB128C}"/>
              </a:ext>
            </a:extLst>
          </p:cNvPr>
          <p:cNvSpPr txBox="1"/>
          <p:nvPr/>
        </p:nvSpPr>
        <p:spPr>
          <a:xfrm>
            <a:off x="7375161" y="811892"/>
            <a:ext cx="3207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CALL BACK FUNCTIONS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586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98A50-8667-736A-3C79-1B1A6EC2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2" y="811892"/>
            <a:ext cx="7420132" cy="5296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6BC3C-E831-9ACD-449C-779DD43458FC}"/>
              </a:ext>
            </a:extLst>
          </p:cNvPr>
          <p:cNvSpPr txBox="1"/>
          <p:nvPr/>
        </p:nvSpPr>
        <p:spPr>
          <a:xfrm>
            <a:off x="8304551" y="844295"/>
            <a:ext cx="3207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CALL BACK FUNCTIONS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651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04B15-6F0D-355A-3B87-D931944D8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1" y="690981"/>
            <a:ext cx="7612046" cy="5476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B3F79-5EAE-EB09-FEFC-B09787DB93E5}"/>
              </a:ext>
            </a:extLst>
          </p:cNvPr>
          <p:cNvSpPr txBox="1"/>
          <p:nvPr/>
        </p:nvSpPr>
        <p:spPr>
          <a:xfrm>
            <a:off x="8424472" y="916823"/>
            <a:ext cx="3207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HTTP MODULE &amp; CREATE HTTP SERVER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799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9E336-2C6D-D3F0-3C08-B1855450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38" y="345197"/>
            <a:ext cx="7270229" cy="5910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F7577-D8D5-B5F1-722C-338911C41E65}"/>
              </a:ext>
            </a:extLst>
          </p:cNvPr>
          <p:cNvSpPr txBox="1"/>
          <p:nvPr/>
        </p:nvSpPr>
        <p:spPr>
          <a:xfrm>
            <a:off x="524656" y="1514007"/>
            <a:ext cx="3297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Module &amp; CALL BACK FUNCTION </a:t>
            </a:r>
            <a:endParaRPr lang="en-IN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92668-7B28-9994-CFD4-EDEA50CFB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5" y="629586"/>
            <a:ext cx="8025662" cy="1946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598A0-EB1D-4630-354C-E54B4CDE1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28" y="3429000"/>
            <a:ext cx="5351149" cy="3144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96630-0C4D-86B2-AE7F-23DE81D86FD4}"/>
              </a:ext>
            </a:extLst>
          </p:cNvPr>
          <p:cNvSpPr txBox="1"/>
          <p:nvPr/>
        </p:nvSpPr>
        <p:spPr>
          <a:xfrm>
            <a:off x="8504497" y="833470"/>
            <a:ext cx="2098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demo.js</a:t>
            </a:r>
            <a:endParaRPr lang="en-IN" sz="4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62000-968D-89D5-78DF-B640DC4F792A}"/>
              </a:ext>
            </a:extLst>
          </p:cNvPr>
          <p:cNvSpPr txBox="1"/>
          <p:nvPr/>
        </p:nvSpPr>
        <p:spPr>
          <a:xfrm>
            <a:off x="4331196" y="4616524"/>
            <a:ext cx="28893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other.js</a:t>
            </a:r>
            <a:endParaRPr lang="en-IN" sz="4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020E9-162A-18DF-3578-FFC54E735D41}"/>
              </a:ext>
            </a:extLst>
          </p:cNvPr>
          <p:cNvSpPr txBox="1"/>
          <p:nvPr/>
        </p:nvSpPr>
        <p:spPr>
          <a:xfrm>
            <a:off x="424724" y="3211660"/>
            <a:ext cx="33303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LOCAL MODULE (MIN. 2 FILES)</a:t>
            </a:r>
            <a:endParaRPr lang="en-IN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A4994-0F00-D1CE-14D0-0E588F46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93" y="3429000"/>
            <a:ext cx="4946754" cy="291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B468E0-1D61-73B1-5EA6-987D8E5E0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76" y="732455"/>
            <a:ext cx="6475643" cy="1231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5FC1A-2833-AAB6-0BCB-AF4307924E4B}"/>
              </a:ext>
            </a:extLst>
          </p:cNvPr>
          <p:cNvSpPr txBox="1"/>
          <p:nvPr/>
        </p:nvSpPr>
        <p:spPr>
          <a:xfrm>
            <a:off x="424724" y="3211660"/>
            <a:ext cx="33303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LOCAL MODULE (MIN. 2 FILES)</a:t>
            </a:r>
            <a:endParaRPr lang="en-IN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2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E2555-737C-5430-C13D-29FEB02F42CB}"/>
              </a:ext>
            </a:extLst>
          </p:cNvPr>
          <p:cNvSpPr txBox="1"/>
          <p:nvPr/>
        </p:nvSpPr>
        <p:spPr>
          <a:xfrm>
            <a:off x="7693702" y="1529580"/>
            <a:ext cx="3578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add = function(a, b) {</a:t>
            </a:r>
          </a:p>
          <a:p>
            <a:r>
              <a:rPr lang="en-IN" dirty="0"/>
              <a:t>  return a + b;</a:t>
            </a:r>
          </a:p>
          <a:p>
            <a:r>
              <a:rPr lang="en-IN" dirty="0"/>
              <a:t>};</a:t>
            </a:r>
          </a:p>
          <a:p>
            <a:endParaRPr lang="en-IN" dirty="0"/>
          </a:p>
          <a:p>
            <a:r>
              <a:rPr lang="en-IN" dirty="0"/>
              <a:t>console.log(add(2, 3)); //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F104-9B41-5A9F-B051-F2C9FE3A69DF}"/>
              </a:ext>
            </a:extLst>
          </p:cNvPr>
          <p:cNvSpPr txBox="1"/>
          <p:nvPr/>
        </p:nvSpPr>
        <p:spPr>
          <a:xfrm>
            <a:off x="434715" y="575473"/>
            <a:ext cx="105380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Node.js often uses </a:t>
            </a:r>
            <a:r>
              <a:rPr lang="en-US" sz="2800" b="1" dirty="0"/>
              <a:t>callbacks</a:t>
            </a:r>
            <a:r>
              <a:rPr lang="en-US" sz="2800" dirty="0"/>
              <a:t> — functions passed into other functions.</a:t>
            </a:r>
            <a:br>
              <a:rPr lang="en-US" sz="2800" dirty="0"/>
            </a:br>
            <a:r>
              <a:rPr lang="en-US" sz="2800" dirty="0"/>
              <a:t>Anonymous functions are perfect for that.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2E09F-B123-A10D-4545-BD3642F1CC20}"/>
              </a:ext>
            </a:extLst>
          </p:cNvPr>
          <p:cNvSpPr txBox="1"/>
          <p:nvPr/>
        </p:nvSpPr>
        <p:spPr>
          <a:xfrm>
            <a:off x="6254646" y="4825956"/>
            <a:ext cx="4448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const</a:t>
            </a:r>
            <a:r>
              <a:rPr lang="en-IN" sz="2800" dirty="0"/>
              <a:t> add = (a, b) =&gt; a + b;</a:t>
            </a:r>
          </a:p>
          <a:p>
            <a:r>
              <a:rPr lang="en-IN" sz="2800" dirty="0"/>
              <a:t>console.log(add(2, 3)); //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2396B-7BAB-3359-F363-62900542C4BB}"/>
              </a:ext>
            </a:extLst>
          </p:cNvPr>
          <p:cNvSpPr txBox="1"/>
          <p:nvPr/>
        </p:nvSpPr>
        <p:spPr>
          <a:xfrm>
            <a:off x="648324" y="3348628"/>
            <a:ext cx="7045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Arrow Function (Modern Anonymous Function)</a:t>
            </a:r>
          </a:p>
          <a:p>
            <a:pPr>
              <a:buNone/>
            </a:pPr>
            <a:r>
              <a:rPr lang="en-US" dirty="0"/>
              <a:t>Arrow functions are the modern way to write anonymous functions.</a:t>
            </a:r>
            <a:br>
              <a:rPr lang="en-US" dirty="0"/>
            </a:br>
            <a:r>
              <a:rPr lang="en-US" dirty="0"/>
              <a:t>They are </a:t>
            </a:r>
            <a:r>
              <a:rPr lang="en-US" b="1" dirty="0"/>
              <a:t>shorter</a:t>
            </a:r>
            <a:r>
              <a:rPr lang="en-US" dirty="0"/>
              <a:t> and automatically bind </a:t>
            </a:r>
            <a:r>
              <a:rPr lang="en-US" dirty="0">
                <a:latin typeface="Courier New" panose="02070309020205020404" pitchFamily="49" charset="0"/>
              </a:rPr>
              <a:t>this</a:t>
            </a:r>
            <a:r>
              <a:rPr lang="en-US" dirty="0"/>
              <a:t> to the surrounding scope.</a:t>
            </a:r>
          </a:p>
        </p:txBody>
      </p:sp>
    </p:spTree>
    <p:extLst>
      <p:ext uri="{BB962C8B-B14F-4D97-AF65-F5344CB8AC3E}">
        <p14:creationId xmlns:p14="http://schemas.microsoft.com/office/powerpoint/2010/main" val="6388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E95245-392E-1AE4-F7D1-8DA55319A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68434"/>
              </p:ext>
            </p:extLst>
          </p:nvPr>
        </p:nvGraphicFramePr>
        <p:xfrm>
          <a:off x="989837" y="1825625"/>
          <a:ext cx="10212325" cy="435133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42465">
                  <a:extLst>
                    <a:ext uri="{9D8B030D-6E8A-4147-A177-3AD203B41FA5}">
                      <a16:colId xmlns:a16="http://schemas.microsoft.com/office/drawing/2014/main" val="40166657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1689613958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1205845294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2116968620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373470614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Type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Description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Source / Location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How to Import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Examples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374632418"/>
                  </a:ext>
                </a:extLst>
              </a:tr>
              <a:tr h="888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🧩 </a:t>
                      </a:r>
                      <a:r>
                        <a:rPr lang="en-IN" sz="1700" b="1"/>
                        <a:t>Core Module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Built into Node.js — available without installing anything.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Comes with Node.js itself.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require('module_name')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fs, http, path, os, events, crypto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951031949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📁 </a:t>
                      </a:r>
                      <a:r>
                        <a:rPr lang="en-IN" sz="1700" b="1"/>
                        <a:t>Local Module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Custom modules that </a:t>
                      </a:r>
                      <a:r>
                        <a:rPr lang="en-US" sz="1700" b="1"/>
                        <a:t>you create</a:t>
                      </a:r>
                      <a:r>
                        <a:rPr lang="en-US" sz="1700"/>
                        <a:t> within your project.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Stored in your project files (e.g., ./utils.js).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require('./filename')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require('./math'), require('../config/settings')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163908547"/>
                  </a:ext>
                </a:extLst>
              </a:tr>
              <a:tr h="1687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📦 </a:t>
                      </a:r>
                      <a:r>
                        <a:rPr lang="en-IN" sz="1700" b="1"/>
                        <a:t>Third-Party Module</a:t>
                      </a:r>
                      <a:endParaRPr lang="en-IN" sz="170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Created by others and installed via </a:t>
                      </a:r>
                      <a:r>
                        <a:rPr lang="en-US" sz="1700" b="1"/>
                        <a:t>npm (Node Package Manager)</a:t>
                      </a:r>
                      <a:r>
                        <a:rPr lang="en-US" sz="1700"/>
                        <a:t>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Installed in node_modules folder.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require('package_name')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require('</a:t>
                      </a:r>
                      <a:r>
                        <a:rPr lang="en-US" sz="1700" dirty="0" err="1"/>
                        <a:t>express'</a:t>
                      </a:r>
                      <a:r>
                        <a:rPr lang="en-US" sz="1700" dirty="0"/>
                        <a:t>), require('</a:t>
                      </a:r>
                      <a:r>
                        <a:rPr lang="en-US" sz="1700" dirty="0" err="1"/>
                        <a:t>lodash</a:t>
                      </a:r>
                      <a:r>
                        <a:rPr lang="en-US" sz="1700" dirty="0"/>
                        <a:t>'), require('mongoose')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171952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E217E0-303F-3C36-B6C6-880E9AD464C1}"/>
              </a:ext>
            </a:extLst>
          </p:cNvPr>
          <p:cNvSpPr txBox="1"/>
          <p:nvPr/>
        </p:nvSpPr>
        <p:spPr>
          <a:xfrm>
            <a:off x="719528" y="1865717"/>
            <a:ext cx="1127260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 err="1"/>
              <a:t>const</a:t>
            </a:r>
            <a:r>
              <a:rPr lang="en-IN" sz="4400" b="1" dirty="0"/>
              <a:t> fs = require('</a:t>
            </a:r>
            <a:r>
              <a:rPr lang="en-IN" sz="4400" b="1" dirty="0" err="1"/>
              <a:t>fs'</a:t>
            </a:r>
            <a:r>
              <a:rPr lang="en-IN" sz="4400" b="1" dirty="0"/>
              <a:t>); // File System module</a:t>
            </a:r>
          </a:p>
          <a:p>
            <a:endParaRPr lang="en-IN" sz="4400" b="1" dirty="0"/>
          </a:p>
          <a:p>
            <a:r>
              <a:rPr lang="en-IN" sz="4400" b="1" dirty="0" err="1"/>
              <a:t>fs.writeFileSync</a:t>
            </a:r>
            <a:r>
              <a:rPr lang="en-IN" sz="4400" b="1" dirty="0"/>
              <a:t>('hello.txt', 'Hello from Node.js!');</a:t>
            </a:r>
          </a:p>
          <a:p>
            <a:r>
              <a:rPr lang="en-IN" sz="4400" b="1" dirty="0"/>
              <a:t>console.log('File created successfully!');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C0317-0E5A-0FB7-51B2-B19D694D27BF}"/>
              </a:ext>
            </a:extLst>
          </p:cNvPr>
          <p:cNvSpPr txBox="1"/>
          <p:nvPr/>
        </p:nvSpPr>
        <p:spPr>
          <a:xfrm>
            <a:off x="914400" y="644577"/>
            <a:ext cx="287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Core module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2008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6F487-106E-02FC-68B2-E7EA0F74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7" y="404594"/>
            <a:ext cx="10283254" cy="440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7F1E8-D473-0694-10DE-7BA95C343194}"/>
              </a:ext>
            </a:extLst>
          </p:cNvPr>
          <p:cNvSpPr txBox="1"/>
          <p:nvPr/>
        </p:nvSpPr>
        <p:spPr>
          <a:xfrm>
            <a:off x="779487" y="5104312"/>
            <a:ext cx="10633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INSTALL “NODE JS &amp; V</a:t>
            </a:r>
            <a:r>
              <a:rPr lang="en-IN" sz="6000" dirty="0">
                <a:solidFill>
                  <a:schemeClr val="accent1"/>
                </a:solidFill>
              </a:rPr>
              <a:t>S CODE”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37D68B-0F3C-0F4F-C704-F00488A0DC43}"/>
              </a:ext>
            </a:extLst>
          </p:cNvPr>
          <p:cNvSpPr/>
          <p:nvPr/>
        </p:nvSpPr>
        <p:spPr>
          <a:xfrm>
            <a:off x="2563318" y="2570674"/>
            <a:ext cx="3102964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V24.10.0</a:t>
            </a:r>
            <a:endParaRPr lang="en-IN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DC22DB-1409-0A47-0179-B1291CB4D9FC}"/>
              </a:ext>
            </a:extLst>
          </p:cNvPr>
          <p:cNvSpPr/>
          <p:nvPr/>
        </p:nvSpPr>
        <p:spPr>
          <a:xfrm>
            <a:off x="6096000" y="2608219"/>
            <a:ext cx="3102964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V25.0.0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649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0365A-B481-6075-8377-50300390AE09}"/>
              </a:ext>
            </a:extLst>
          </p:cNvPr>
          <p:cNvSpPr txBox="1"/>
          <p:nvPr/>
        </p:nvSpPr>
        <p:spPr>
          <a:xfrm>
            <a:off x="588364" y="527367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Local  module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02F0A-C0FB-816A-7472-A30A6E1A5260}"/>
              </a:ext>
            </a:extLst>
          </p:cNvPr>
          <p:cNvSpPr txBox="1"/>
          <p:nvPr/>
        </p:nvSpPr>
        <p:spPr>
          <a:xfrm>
            <a:off x="706415" y="1534381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//math.js</a:t>
            </a:r>
          </a:p>
          <a:p>
            <a:r>
              <a:rPr lang="en-IN" sz="3600" b="1" dirty="0" err="1"/>
              <a:t>exports.add</a:t>
            </a:r>
            <a:r>
              <a:rPr lang="en-IN" sz="3600" b="1" dirty="0"/>
              <a:t> = (a, b) =&gt; a + b;</a:t>
            </a:r>
          </a:p>
          <a:p>
            <a:r>
              <a:rPr lang="en-IN" sz="3600" b="1" dirty="0" err="1"/>
              <a:t>exports.sub</a:t>
            </a:r>
            <a:r>
              <a:rPr lang="en-IN" sz="3600" b="1" dirty="0"/>
              <a:t> = (a, b) =&gt; a - b;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22153-A21C-2590-F3A4-55506D910E75}"/>
              </a:ext>
            </a:extLst>
          </p:cNvPr>
          <p:cNvSpPr txBox="1"/>
          <p:nvPr/>
        </p:nvSpPr>
        <p:spPr>
          <a:xfrm>
            <a:off x="5006716" y="4400289"/>
            <a:ext cx="63033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//app.js</a:t>
            </a:r>
          </a:p>
          <a:p>
            <a:r>
              <a:rPr lang="en-IN" sz="3200" b="1" dirty="0" err="1"/>
              <a:t>const</a:t>
            </a:r>
            <a:r>
              <a:rPr lang="en-IN" sz="3200" b="1" dirty="0"/>
              <a:t> math = require('./math');</a:t>
            </a:r>
          </a:p>
          <a:p>
            <a:r>
              <a:rPr lang="en-IN" sz="3200" b="1" dirty="0"/>
              <a:t>console.log(</a:t>
            </a:r>
            <a:r>
              <a:rPr lang="en-IN" sz="3200" b="1" dirty="0" err="1"/>
              <a:t>math.add</a:t>
            </a:r>
            <a:r>
              <a:rPr lang="en-IN" sz="3200" b="1" dirty="0"/>
              <a:t>(5, 3)); // 8</a:t>
            </a:r>
          </a:p>
        </p:txBody>
      </p:sp>
    </p:spTree>
    <p:extLst>
      <p:ext uri="{BB962C8B-B14F-4D97-AF65-F5344CB8AC3E}">
        <p14:creationId xmlns:p14="http://schemas.microsoft.com/office/powerpoint/2010/main" val="130591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AA64B-7DA9-8DA4-C6F7-FBCB662AF78D}"/>
              </a:ext>
            </a:extLst>
          </p:cNvPr>
          <p:cNvSpPr txBox="1"/>
          <p:nvPr/>
        </p:nvSpPr>
        <p:spPr>
          <a:xfrm>
            <a:off x="2746948" y="1621648"/>
            <a:ext cx="609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 err="1"/>
              <a:t>npm</a:t>
            </a:r>
            <a:r>
              <a:rPr lang="en-IN" sz="4800" dirty="0"/>
              <a:t> install chalk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97FF6-06B7-4621-CB14-F482AD401117}"/>
              </a:ext>
            </a:extLst>
          </p:cNvPr>
          <p:cNvSpPr txBox="1"/>
          <p:nvPr/>
        </p:nvSpPr>
        <p:spPr>
          <a:xfrm>
            <a:off x="648324" y="647288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Third Party module</a:t>
            </a:r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93519-C1B2-0D05-1299-6399F921746F}"/>
              </a:ext>
            </a:extLst>
          </p:cNvPr>
          <p:cNvSpPr txBox="1"/>
          <p:nvPr/>
        </p:nvSpPr>
        <p:spPr>
          <a:xfrm>
            <a:off x="6524469" y="3759024"/>
            <a:ext cx="4733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//demo.js</a:t>
            </a:r>
          </a:p>
          <a:p>
            <a:r>
              <a:rPr lang="en-IN" dirty="0" err="1"/>
              <a:t>const</a:t>
            </a:r>
            <a:r>
              <a:rPr lang="en-IN" dirty="0"/>
              <a:t> chalk = require('chalk');</a:t>
            </a:r>
          </a:p>
          <a:p>
            <a:endParaRPr lang="en-IN" dirty="0"/>
          </a:p>
          <a:p>
            <a:r>
              <a:rPr lang="en-IN" dirty="0"/>
              <a:t>console.log(</a:t>
            </a:r>
            <a:r>
              <a:rPr lang="en-IN" dirty="0" err="1"/>
              <a:t>chalk.green</a:t>
            </a:r>
            <a:r>
              <a:rPr lang="en-IN" dirty="0"/>
              <a:t>('Success!'));</a:t>
            </a:r>
          </a:p>
          <a:p>
            <a:r>
              <a:rPr lang="en-IN" dirty="0"/>
              <a:t>console.log(</a:t>
            </a:r>
            <a:r>
              <a:rPr lang="en-IN" dirty="0" err="1"/>
              <a:t>chalk.red</a:t>
            </a:r>
            <a:r>
              <a:rPr lang="en-IN" dirty="0"/>
              <a:t>('Error!'));</a:t>
            </a:r>
          </a:p>
        </p:txBody>
      </p:sp>
    </p:spTree>
    <p:extLst>
      <p:ext uri="{BB962C8B-B14F-4D97-AF65-F5344CB8AC3E}">
        <p14:creationId xmlns:p14="http://schemas.microsoft.com/office/powerpoint/2010/main" val="30653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5D79EB-2D01-0F05-8444-9F179C28BEA3}"/>
              </a:ext>
            </a:extLst>
          </p:cNvPr>
          <p:cNvSpPr txBox="1"/>
          <p:nvPr/>
        </p:nvSpPr>
        <p:spPr>
          <a:xfrm>
            <a:off x="725714" y="2228671"/>
            <a:ext cx="10740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Node.js</a:t>
            </a:r>
            <a:r>
              <a:rPr lang="en-US" sz="2400" dirty="0"/>
              <a:t>, the </a:t>
            </a:r>
            <a:r>
              <a:rPr lang="en-US" sz="2400" b="1" dirty="0"/>
              <a:t>Stream module</a:t>
            </a:r>
            <a:r>
              <a:rPr lang="en-US" sz="2400" dirty="0"/>
              <a:t> is used to </a:t>
            </a:r>
            <a:r>
              <a:rPr lang="en-US" sz="2400" b="1" dirty="0"/>
              <a:t>handle streaming data</a:t>
            </a:r>
            <a:r>
              <a:rPr lang="en-US" sz="2400" dirty="0"/>
              <a:t> — data that’s read or written </a:t>
            </a:r>
            <a:r>
              <a:rPr lang="en-US" sz="2400" b="1" dirty="0"/>
              <a:t>piece by piece</a:t>
            </a:r>
            <a:r>
              <a:rPr lang="en-US" sz="2400" dirty="0"/>
              <a:t> instead of all at once.</a:t>
            </a:r>
            <a:br>
              <a:rPr lang="en-US" sz="2400" dirty="0"/>
            </a:br>
            <a:r>
              <a:rPr lang="en-US" sz="2400" dirty="0"/>
              <a:t>This is useful for handling </a:t>
            </a:r>
            <a:r>
              <a:rPr lang="en-US" sz="2400" b="1" dirty="0"/>
              <a:t>large files</a:t>
            </a:r>
            <a:r>
              <a:rPr lang="en-US" sz="2400" dirty="0"/>
              <a:t>, </a:t>
            </a:r>
            <a:r>
              <a:rPr lang="en-US" sz="2400" b="1" dirty="0"/>
              <a:t>network requests</a:t>
            </a:r>
            <a:r>
              <a:rPr lang="en-US" sz="2400" dirty="0"/>
              <a:t>, or </a:t>
            </a:r>
            <a:r>
              <a:rPr lang="en-US" sz="2400" b="1" dirty="0"/>
              <a:t>real-time data</a:t>
            </a:r>
            <a:r>
              <a:rPr lang="en-US" sz="2400" dirty="0"/>
              <a:t> efficiently.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D78FF-BD3B-27D2-6870-BD15EBAD0B92}"/>
              </a:ext>
            </a:extLst>
          </p:cNvPr>
          <p:cNvSpPr txBox="1"/>
          <p:nvPr/>
        </p:nvSpPr>
        <p:spPr>
          <a:xfrm>
            <a:off x="2393637" y="4279693"/>
            <a:ext cx="9372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Types of StreamsNode.js provides four main types of </a:t>
            </a:r>
            <a:r>
              <a:rPr lang="en-IN" sz="2400" b="1" dirty="0" err="1"/>
              <a:t>streams:Readable</a:t>
            </a:r>
            <a:r>
              <a:rPr lang="en-IN" sz="2400" b="1" dirty="0"/>
              <a:t> – to read data (e.g., </a:t>
            </a:r>
            <a:r>
              <a:rPr lang="en-IN" sz="2400" b="1" dirty="0" err="1"/>
              <a:t>fs.createReadStream</a:t>
            </a:r>
            <a:r>
              <a:rPr lang="en-IN" sz="2400" b="1" dirty="0"/>
              <a:t>)Writable – to write data (e.g., </a:t>
            </a:r>
            <a:r>
              <a:rPr lang="en-IN" sz="2400" b="1" dirty="0" err="1"/>
              <a:t>fs.createWriteStream</a:t>
            </a:r>
            <a:r>
              <a:rPr lang="en-IN" sz="2400" b="1" dirty="0"/>
              <a:t>)Duplex – both readable and writable (e.g., </a:t>
            </a:r>
            <a:r>
              <a:rPr lang="en-IN" sz="2400" b="1" dirty="0" err="1"/>
              <a:t>net.Socket</a:t>
            </a:r>
            <a:r>
              <a:rPr lang="en-IN" sz="2400" b="1" dirty="0"/>
              <a:t>)Transform – Duplex stream that can modify or transform data (e.g., </a:t>
            </a:r>
            <a:r>
              <a:rPr lang="en-IN" sz="2400" b="1" dirty="0" err="1"/>
              <a:t>zlib.createGzip</a:t>
            </a:r>
            <a:r>
              <a:rPr lang="en-IN" sz="24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D43-4688-BD49-98B5-87F880974DF1}"/>
              </a:ext>
            </a:extLst>
          </p:cNvPr>
          <p:cNvSpPr txBox="1"/>
          <p:nvPr/>
        </p:nvSpPr>
        <p:spPr>
          <a:xfrm>
            <a:off x="725714" y="639315"/>
            <a:ext cx="6093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Stream Module 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7012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8C0C55-CDC7-EFC7-E309-89D8E547415D}"/>
              </a:ext>
            </a:extLst>
          </p:cNvPr>
          <p:cNvSpPr txBox="1"/>
          <p:nvPr/>
        </p:nvSpPr>
        <p:spPr>
          <a:xfrm>
            <a:off x="434715" y="1845781"/>
            <a:ext cx="11347554" cy="29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effectLst/>
                <a:latin typeface="Consolas" panose="020B0609020204030204" pitchFamily="49" charset="0"/>
              </a:rPr>
              <a:t> { pipeline } = require('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node:stream</a:t>
            </a:r>
            <a:r>
              <a:rPr lang="en-IN" b="0" dirty="0">
                <a:effectLst/>
                <a:latin typeface="Consolas" panose="020B0609020204030204" pitchFamily="49" charset="0"/>
              </a:rPr>
              <a:t>/promises');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effectLst/>
                <a:latin typeface="Consolas" panose="020B0609020204030204" pitchFamily="49" charset="0"/>
              </a:rPr>
              <a:t> fs = require('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node:fs</a:t>
            </a:r>
            <a:r>
              <a:rPr lang="en-IN" b="0" dirty="0">
                <a:effectLst/>
                <a:latin typeface="Consolas" panose="020B0609020204030204" pitchFamily="49" charset="0"/>
              </a:rPr>
              <a:t>');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zlib</a:t>
            </a:r>
            <a:r>
              <a:rPr lang="en-IN" b="0" dirty="0">
                <a:effectLst/>
                <a:latin typeface="Consolas" panose="020B0609020204030204" pitchFamily="49" charset="0"/>
              </a:rPr>
              <a:t> = require('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node:zlib</a:t>
            </a:r>
            <a:r>
              <a:rPr lang="en-IN" b="0" dirty="0">
                <a:effectLst/>
                <a:latin typeface="Consolas" panose="020B0609020204030204" pitchFamily="49" charset="0"/>
              </a:rPr>
              <a:t>');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effectLst/>
                <a:latin typeface="Consolas" panose="020B0609020204030204" pitchFamily="49" charset="0"/>
              </a:rPr>
            </a:br>
            <a:endParaRPr lang="en-I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async function run() {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await pipeline(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fs.createReadStream</a:t>
            </a:r>
            <a:r>
              <a:rPr lang="en-IN" b="0" dirty="0">
                <a:effectLst/>
                <a:latin typeface="Consolas" panose="020B0609020204030204" pitchFamily="49" charset="0"/>
              </a:rPr>
              <a:t>('archive.tar'),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zlib.createGzip</a:t>
            </a:r>
            <a:r>
              <a:rPr lang="en-IN" b="0" dirty="0"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fs.createWriteStream</a:t>
            </a:r>
            <a:r>
              <a:rPr lang="en-IN" b="0" dirty="0">
                <a:effectLst/>
                <a:latin typeface="Consolas" panose="020B0609020204030204" pitchFamily="49" charset="0"/>
              </a:rPr>
              <a:t>('archive.tar.gz'),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  console.log('Pipeline succeeded.');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effectLst/>
                <a:latin typeface="Consolas" panose="020B0609020204030204" pitchFamily="49" charset="0"/>
              </a:rPr>
            </a:br>
            <a:endParaRPr lang="en-I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run().catch(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console.error</a:t>
            </a:r>
            <a:r>
              <a:rPr lang="en-IN" b="0" dirty="0"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5393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D2388-FDBA-EBD6-F502-B3CA3A3EF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84" y="644577"/>
            <a:ext cx="10069231" cy="521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DE8FB-6092-8FE6-37A8-0DFD347B0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779489"/>
            <a:ext cx="1037811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B9092-69FE-8EE9-67B1-31B21805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19" y="2899594"/>
            <a:ext cx="6776750" cy="3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6CE0D-DA1C-8AD7-ECB2-DCF9E744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6" y="75732"/>
            <a:ext cx="767822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EB9675-A755-72E2-A0A8-7E6657EC9BB0}"/>
              </a:ext>
            </a:extLst>
          </p:cNvPr>
          <p:cNvSpPr txBox="1"/>
          <p:nvPr/>
        </p:nvSpPr>
        <p:spPr>
          <a:xfrm>
            <a:off x="5257800" y="87354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streamExample.js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fs = require('</a:t>
            </a:r>
            <a:r>
              <a:rPr lang="en-IN" dirty="0" err="1"/>
              <a:t>fs'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// Create a readable stream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readableStream</a:t>
            </a:r>
            <a:r>
              <a:rPr lang="en-IN" dirty="0"/>
              <a:t> = </a:t>
            </a:r>
            <a:r>
              <a:rPr lang="en-IN" dirty="0" err="1"/>
              <a:t>fs.createReadStream</a:t>
            </a:r>
            <a:r>
              <a:rPr lang="en-IN" dirty="0"/>
              <a:t>('input.txt', 'utf8');</a:t>
            </a:r>
          </a:p>
          <a:p>
            <a:endParaRPr lang="en-IN" dirty="0"/>
          </a:p>
          <a:p>
            <a:r>
              <a:rPr lang="en-IN" dirty="0"/>
              <a:t>// Create a writable stream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writableStream</a:t>
            </a:r>
            <a:r>
              <a:rPr lang="en-IN" dirty="0"/>
              <a:t> = </a:t>
            </a:r>
            <a:r>
              <a:rPr lang="en-IN" dirty="0" err="1"/>
              <a:t>fs.createWriteStream</a:t>
            </a:r>
            <a:r>
              <a:rPr lang="en-IN" dirty="0"/>
              <a:t>('output.txt');</a:t>
            </a:r>
          </a:p>
          <a:p>
            <a:endParaRPr lang="en-IN" dirty="0"/>
          </a:p>
          <a:p>
            <a:r>
              <a:rPr lang="en-IN" dirty="0"/>
              <a:t>// Use the pipe() method to automatically read and write data chunks</a:t>
            </a:r>
          </a:p>
          <a:p>
            <a:r>
              <a:rPr lang="en-IN" dirty="0" err="1"/>
              <a:t>readableStream.pipe</a:t>
            </a:r>
            <a:r>
              <a:rPr lang="en-IN" dirty="0"/>
              <a:t>(</a:t>
            </a:r>
            <a:r>
              <a:rPr lang="en-IN" dirty="0" err="1"/>
              <a:t>writableStream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console.log('File is being copied using streams...');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F7B91-EC59-FF46-9C10-1616A1D4A306}"/>
              </a:ext>
            </a:extLst>
          </p:cNvPr>
          <p:cNvSpPr txBox="1"/>
          <p:nvPr/>
        </p:nvSpPr>
        <p:spPr>
          <a:xfrm>
            <a:off x="596900" y="711200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804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321C1-9447-008B-3E87-E6970C141D5B}"/>
              </a:ext>
            </a:extLst>
          </p:cNvPr>
          <p:cNvSpPr txBox="1"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How it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fs.createReadStream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reads the file </a:t>
            </a:r>
            <a:r>
              <a:rPr lang="en-US" b="1" dirty="0"/>
              <a:t>in chunks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fs.createWriteStream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writes those chunks to another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.pipe()</a:t>
            </a:r>
            <a:r>
              <a:rPr lang="en-US" dirty="0"/>
              <a:t> connects them so data flows </a:t>
            </a:r>
            <a:r>
              <a:rPr lang="en-US" b="1" dirty="0"/>
              <a:t>automatically</a:t>
            </a:r>
            <a:r>
              <a:rPr lang="en-US" dirty="0"/>
              <a:t> from source → destination.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avoids loading the whole file into memory, which is great for </a:t>
            </a:r>
            <a:r>
              <a:rPr lang="en-US" b="1" dirty="0"/>
              <a:t>large files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42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DDFC31-CF0E-B9A5-8768-A14504C36EC7}"/>
              </a:ext>
            </a:extLst>
          </p:cNvPr>
          <p:cNvSpPr txBox="1"/>
          <p:nvPr/>
        </p:nvSpPr>
        <p:spPr>
          <a:xfrm>
            <a:off x="4889500" y="545743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fs = require('</a:t>
            </a:r>
            <a:r>
              <a:rPr lang="en-IN" dirty="0" err="1"/>
              <a:t>fs'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 err="1"/>
              <a:t>const</a:t>
            </a:r>
            <a:r>
              <a:rPr lang="en-IN" dirty="0"/>
              <a:t> readable = </a:t>
            </a:r>
            <a:r>
              <a:rPr lang="en-IN" dirty="0" err="1"/>
              <a:t>fs.createReadStream</a:t>
            </a:r>
            <a:r>
              <a:rPr lang="en-IN" dirty="0"/>
              <a:t>('input.txt', 'utf8');</a:t>
            </a:r>
          </a:p>
          <a:p>
            <a:r>
              <a:rPr lang="en-IN" dirty="0" err="1"/>
              <a:t>const</a:t>
            </a:r>
            <a:r>
              <a:rPr lang="en-IN" dirty="0"/>
              <a:t> writable = </a:t>
            </a:r>
            <a:r>
              <a:rPr lang="en-IN" dirty="0" err="1"/>
              <a:t>fs.createWriteStream</a:t>
            </a:r>
            <a:r>
              <a:rPr lang="en-IN" dirty="0"/>
              <a:t>('output.txt');</a:t>
            </a:r>
          </a:p>
          <a:p>
            <a:endParaRPr lang="en-IN" dirty="0"/>
          </a:p>
          <a:p>
            <a:r>
              <a:rPr lang="en-IN" dirty="0" err="1"/>
              <a:t>readable.on</a:t>
            </a:r>
            <a:r>
              <a:rPr lang="en-IN" dirty="0"/>
              <a:t>('data', (chunk) =&gt; {</a:t>
            </a:r>
          </a:p>
          <a:p>
            <a:r>
              <a:rPr lang="en-IN" dirty="0"/>
              <a:t>  console.log('New chunk received:', chunk);</a:t>
            </a:r>
          </a:p>
          <a:p>
            <a:r>
              <a:rPr lang="en-IN" dirty="0"/>
              <a:t>  </a:t>
            </a:r>
            <a:r>
              <a:rPr lang="en-IN" dirty="0" err="1"/>
              <a:t>writable.write</a:t>
            </a:r>
            <a:r>
              <a:rPr lang="en-IN" dirty="0"/>
              <a:t>(chunk);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readable.on</a:t>
            </a:r>
            <a:r>
              <a:rPr lang="en-IN" dirty="0"/>
              <a:t>('end', () =&gt; {</a:t>
            </a:r>
          </a:p>
          <a:p>
            <a:r>
              <a:rPr lang="en-IN" dirty="0"/>
              <a:t>  console.log('File streaming completed.');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  <a:p>
            <a:r>
              <a:rPr lang="en-IN" dirty="0" err="1"/>
              <a:t>readable.on</a:t>
            </a:r>
            <a:r>
              <a:rPr lang="en-IN" dirty="0"/>
              <a:t>('error', (err) =&gt; {</a:t>
            </a:r>
          </a:p>
          <a:p>
            <a:r>
              <a:rPr lang="en-IN" dirty="0"/>
              <a:t>  </a:t>
            </a:r>
            <a:r>
              <a:rPr lang="en-IN" dirty="0" err="1"/>
              <a:t>console.error</a:t>
            </a:r>
            <a:r>
              <a:rPr lang="en-IN" dirty="0"/>
              <a:t>('Error:', err);</a:t>
            </a:r>
          </a:p>
          <a:p>
            <a:r>
              <a:rPr lang="en-IN" dirty="0"/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9140D-938E-E73F-77AE-DDD64753B2DD}"/>
              </a:ext>
            </a:extLst>
          </p:cNvPr>
          <p:cNvSpPr txBox="1"/>
          <p:nvPr/>
        </p:nvSpPr>
        <p:spPr>
          <a:xfrm>
            <a:off x="495300" y="545743"/>
            <a:ext cx="2527300" cy="203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with Manual Data Events</a:t>
            </a:r>
          </a:p>
          <a:p>
            <a:r>
              <a:rPr lang="en-US" dirty="0"/>
              <a:t>If you want more control, you can handle the data, end, and error events manually: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3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9045</Words>
  <Application>Microsoft Office PowerPoint</Application>
  <PresentationFormat>Widescreen</PresentationFormat>
  <Paragraphs>1275</Paragraphs>
  <Slides>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UNIT 1 TO 3 Getting started with node.Js upto Creating middlewares </vt:lpstr>
      <vt:lpstr>Unit 1-3 Topics</vt:lpstr>
      <vt:lpstr>TOPICS</vt:lpstr>
      <vt:lpstr>IT PROVIDE RUNTIME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NODE.JS</vt:lpstr>
      <vt:lpstr>INTRO TO NODE.JS</vt:lpstr>
      <vt:lpstr>INSTALLATION OF NODE JS (VERSION 24)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NPM (node package manager)</vt:lpstr>
      <vt:lpstr>npm init or npm init -y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NPM modules (Core Modules, Local Modules, Third Party Modules)</vt:lpstr>
      <vt:lpstr>Example (Analogy):</vt:lpstr>
      <vt:lpstr>Core Modules</vt:lpstr>
      <vt:lpstr>Example 1: Using fs </vt:lpstr>
      <vt:lpstr>Example 2: Using os </vt:lpstr>
      <vt:lpstr>Mini Exercise for Students: </vt:lpstr>
      <vt:lpstr>Local Modules</vt:lpstr>
      <vt:lpstr>Example 1: Creating a local module </vt:lpstr>
      <vt:lpstr>Mini Exercise: </vt:lpstr>
      <vt:lpstr>Quick Q&amp;A for Class: </vt:lpstr>
      <vt:lpstr>Third-Party Modules</vt:lpstr>
      <vt:lpstr>Mini Exercise: </vt:lpstr>
      <vt:lpstr>Summary of Module Types</vt:lpstr>
      <vt:lpstr>Tips: </vt:lpstr>
      <vt:lpstr>Sample Q&amp;A You Can Ask Students </vt:lpstr>
      <vt:lpstr>Questions</vt:lpstr>
      <vt:lpstr>Easy Practice Tasks (Revised) </vt:lpstr>
      <vt:lpstr>NODE JS MODULES</vt:lpstr>
      <vt:lpstr>CORE MODULE</vt:lpstr>
      <vt:lpstr>LOCAL MODULE</vt:lpstr>
      <vt:lpstr>THIRD PARTY MODULE</vt:lpstr>
      <vt:lpstr>FS MODULE</vt:lpstr>
      <vt:lpstr>Event Emitter</vt:lpstr>
      <vt:lpstr>If Access Denied Problem during execution the solution is :</vt:lpstr>
      <vt:lpstr>//event emitter</vt:lpstr>
      <vt:lpstr>Event Emitter</vt:lpstr>
      <vt:lpstr>Event Emitter</vt:lpstr>
      <vt:lpstr>EventEmitter in Node.js </vt:lpstr>
      <vt:lpstr>//auto exe. Of code or program</vt:lpstr>
      <vt:lpstr>If Someone having error during Installation</vt:lpstr>
      <vt:lpstr>npm install colors </vt:lpstr>
      <vt:lpstr>PowerPoint Presentation</vt:lpstr>
      <vt:lpstr>Understanding Request and Response objects</vt:lpstr>
      <vt:lpstr>PowerPoint Presentation</vt:lpstr>
      <vt:lpstr>Implementing basic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Callbacks in Node.js</vt:lpstr>
      <vt:lpstr>Common HTTP Status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in Node JS</vt:lpstr>
      <vt:lpstr>Middleware Syntax:</vt:lpstr>
      <vt:lpstr>Middleware Parameters</vt:lpstr>
      <vt:lpstr>body parser in Node.js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amandeepkaur1341@outlook.com</dc:creator>
  <cp:lastModifiedBy>amandeepkaur1341@outlook.com</cp:lastModifiedBy>
  <cp:revision>404</cp:revision>
  <dcterms:created xsi:type="dcterms:W3CDTF">2025-07-04T08:53:06Z</dcterms:created>
  <dcterms:modified xsi:type="dcterms:W3CDTF">2025-11-12T10:13:59Z</dcterms:modified>
</cp:coreProperties>
</file>